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7" r:id="rId2"/>
    <p:sldId id="283" r:id="rId3"/>
    <p:sldId id="286" r:id="rId4"/>
    <p:sldId id="284" r:id="rId5"/>
    <p:sldId id="288" r:id="rId6"/>
    <p:sldId id="316" r:id="rId7"/>
    <p:sldId id="317" r:id="rId8"/>
    <p:sldId id="323" r:id="rId9"/>
    <p:sldId id="318" r:id="rId10"/>
    <p:sldId id="320" r:id="rId11"/>
    <p:sldId id="321" r:id="rId12"/>
    <p:sldId id="322" r:id="rId13"/>
    <p:sldId id="325" r:id="rId14"/>
    <p:sldId id="304" r:id="rId15"/>
    <p:sldId id="305" r:id="rId16"/>
    <p:sldId id="306" r:id="rId17"/>
    <p:sldId id="289" r:id="rId18"/>
    <p:sldId id="290" r:id="rId19"/>
    <p:sldId id="291" r:id="rId20"/>
    <p:sldId id="326" r:id="rId21"/>
    <p:sldId id="292" r:id="rId22"/>
    <p:sldId id="327" r:id="rId23"/>
    <p:sldId id="328" r:id="rId24"/>
    <p:sldId id="329" r:id="rId25"/>
    <p:sldId id="330" r:id="rId26"/>
    <p:sldId id="331" r:id="rId27"/>
    <p:sldId id="332" r:id="rId28"/>
    <p:sldId id="315" r:id="rId29"/>
    <p:sldId id="293" r:id="rId30"/>
    <p:sldId id="294" r:id="rId31"/>
    <p:sldId id="295" r:id="rId32"/>
    <p:sldId id="296" r:id="rId33"/>
    <p:sldId id="324" r:id="rId34"/>
    <p:sldId id="297" r:id="rId35"/>
    <p:sldId id="298" r:id="rId36"/>
    <p:sldId id="299" r:id="rId37"/>
    <p:sldId id="300" r:id="rId38"/>
    <p:sldId id="301" r:id="rId39"/>
    <p:sldId id="30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37" autoAdjust="0"/>
    <p:restoredTop sz="94660"/>
  </p:normalViewPr>
  <p:slideViewPr>
    <p:cSldViewPr>
      <p:cViewPr>
        <p:scale>
          <a:sx n="93" d="100"/>
          <a:sy n="93" d="100"/>
        </p:scale>
        <p:origin x="-54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0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85AC1-D9A1-4C64-9ACD-E87973C1850C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DB29C-B690-4FC1-B24E-B55FB0B6C5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0673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DB29C-B690-4FC1-B24E-B55FB0B6C5E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DB29C-B690-4FC1-B24E-B55FB0B6C5E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1806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2780929"/>
            <a:ext cx="8857109" cy="2448272"/>
          </a:xfrm>
        </p:spPr>
        <p:txBody>
          <a:bodyPr/>
          <a:lstStyle/>
          <a:p>
            <a:pPr marL="173038" eaLnBrk="1" hangingPunct="1"/>
            <a:r>
              <a:rPr lang="x-none" sz="2800" b="1" dirty="0" smtClean="0">
                <a:latin typeface="Cambria" pitchFamily="18" charset="0"/>
              </a:rPr>
              <a:t>АУТОНОМНИ (ВЕГЕТАТИВНИ) НЕРВНИ СИСТЕМ </a:t>
            </a:r>
            <a:r>
              <a:rPr lang="x-none" sz="2800" dirty="0" smtClean="0">
                <a:latin typeface="Cambria" pitchFamily="18" charset="0"/>
              </a:rPr>
              <a:t>Холинергички и антихолинергички лекови</a:t>
            </a:r>
            <a:br>
              <a:rPr lang="x-none" sz="2800" dirty="0" smtClean="0">
                <a:latin typeface="Cambria" pitchFamily="18" charset="0"/>
              </a:rPr>
            </a:br>
            <a:r>
              <a:rPr lang="x-none" sz="2800" dirty="0" smtClean="0">
                <a:latin typeface="Cambria" pitchFamily="18" charset="0"/>
              </a:rPr>
              <a:t>Адренергички и антиадренергички лекови </a:t>
            </a:r>
            <a:endParaRPr lang="en-US" sz="2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5373216"/>
            <a:ext cx="8642350" cy="4333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2800" dirty="0" smtClean="0">
                <a:latin typeface="Cambria" pitchFamily="18" charset="0"/>
              </a:rPr>
              <a:t>Д</a:t>
            </a:r>
            <a:r>
              <a:rPr lang="sr-Cyrl-CS" sz="2800" smtClean="0">
                <a:latin typeface="Cambria" pitchFamily="18" charset="0"/>
              </a:rPr>
              <a:t>оц</a:t>
            </a:r>
            <a:r>
              <a:rPr lang="sr-Cyrl-CS" sz="2800" dirty="0" smtClean="0">
                <a:latin typeface="Cambria" pitchFamily="18" charset="0"/>
              </a:rPr>
              <a:t>. др Дејана Ружић Зечевић</a:t>
            </a:r>
            <a:endParaRPr lang="sr-Latn-CS" sz="2800" dirty="0" smtClean="0">
              <a:solidFill>
                <a:srgbClr val="CC0000"/>
              </a:solidFill>
              <a:latin typeface="Cambria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539750" y="1196975"/>
            <a:ext cx="8208963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4127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dirty="0" smtClean="0">
                <a:latin typeface="Cambria" pitchFamily="18" charset="0"/>
              </a:rPr>
              <a:t>ИАС</a:t>
            </a:r>
            <a:r>
              <a:rPr lang="x-none" baseline="0" dirty="0" smtClean="0">
                <a:latin typeface="Cambria" pitchFamily="18" charset="0"/>
              </a:rPr>
              <a:t> ФАРМАЦИЈЕ</a:t>
            </a:r>
            <a:endParaRPr lang="en-US" baseline="0" dirty="0" smtClean="0">
              <a:latin typeface="Cambria" pitchFamily="18" charset="0"/>
            </a:endParaRPr>
          </a:p>
          <a:p>
            <a:r>
              <a:rPr lang="x-none" dirty="0" smtClean="0">
                <a:latin typeface="Cambria" pitchFamily="18" charset="0"/>
              </a:rPr>
              <a:t>ФАРМАКОЛОГИЈА 1</a:t>
            </a:r>
            <a:endParaRPr lang="x-none" baseline="0" dirty="0" smtClean="0">
              <a:latin typeface="Cambria" pitchFamily="18" charset="0"/>
            </a:endParaRPr>
          </a:p>
          <a:p>
            <a:r>
              <a:rPr lang="en-US" dirty="0" smtClean="0">
                <a:latin typeface="Cambria" pitchFamily="18" charset="0"/>
              </a:rPr>
              <a:t>5</a:t>
            </a:r>
            <a:r>
              <a:rPr lang="x-none" baseline="0" dirty="0" smtClean="0">
                <a:latin typeface="Cambria" pitchFamily="18" charset="0"/>
              </a:rPr>
              <a:t>. Наставна недеља</a:t>
            </a:r>
            <a:endParaRPr lang="en-US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3200" dirty="0" smtClean="0">
                <a:latin typeface="Cambria" pitchFamily="18" charset="0"/>
              </a:rPr>
              <a:t>Клиничка примена директних холиномиметика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636912"/>
            <a:ext cx="8075240" cy="4176638"/>
          </a:xfrm>
        </p:spPr>
        <p:txBody>
          <a:bodyPr/>
          <a:lstStyle/>
          <a:p>
            <a:r>
              <a:rPr lang="en-US" sz="2400" dirty="0" err="1">
                <a:latin typeface="Cambria" pitchFamily="18" charset="0"/>
              </a:rPr>
              <a:t>Бетанехол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x-none" sz="2400" dirty="0">
                <a:latin typeface="Cambria" pitchFamily="18" charset="0"/>
              </a:rPr>
              <a:t>-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стимулацију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перисталтике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црева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код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болесника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паралитичким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илеусом</a:t>
            </a:r>
            <a:r>
              <a:rPr lang="x-none" sz="2400" dirty="0" smtClean="0">
                <a:latin typeface="Cambria" pitchFamily="18" charset="0"/>
              </a:rPr>
              <a:t> </a:t>
            </a:r>
            <a:r>
              <a:rPr lang="en-US" sz="2400" dirty="0" smtClean="0">
                <a:latin typeface="Cambria" pitchFamily="18" charset="0"/>
              </a:rPr>
              <a:t>и </a:t>
            </a:r>
            <a:r>
              <a:rPr lang="en-US" sz="2400" dirty="0" err="1">
                <a:latin typeface="Cambria" pitchFamily="18" charset="0"/>
              </a:rPr>
              <a:t>за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спречавање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ретенције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урина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после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хируршких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захвата</a:t>
            </a:r>
            <a:r>
              <a:rPr lang="en-US" sz="2400" dirty="0">
                <a:latin typeface="Cambria" pitchFamily="18" charset="0"/>
              </a:rPr>
              <a:t> </a:t>
            </a:r>
            <a:endParaRPr lang="x-none" sz="2400" dirty="0">
              <a:latin typeface="Cambria" pitchFamily="18" charset="0"/>
            </a:endParaRPr>
          </a:p>
          <a:p>
            <a:r>
              <a:rPr lang="en-US" sz="2400" dirty="0" err="1" smtClean="0">
                <a:latin typeface="Cambria" pitchFamily="18" charset="0"/>
              </a:rPr>
              <a:t>Метахолин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има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дијагностички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значај</a:t>
            </a:r>
            <a:r>
              <a:rPr lang="x-none" sz="2400" dirty="0" smtClean="0">
                <a:latin typeface="Cambria" pitchFamily="18" charset="0"/>
              </a:rPr>
              <a:t>-</a:t>
            </a:r>
            <a:r>
              <a:rPr lang="en-US" sz="2400" i="1" dirty="0" err="1" smtClean="0">
                <a:solidFill>
                  <a:srgbClr val="FF0000"/>
                </a:solidFill>
                <a:latin typeface="Cambria" pitchFamily="18" charset="0"/>
              </a:rPr>
              <a:t>метахолински</a:t>
            </a:r>
            <a:r>
              <a:rPr lang="en-US" sz="2400" i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  <a:latin typeface="Cambria" pitchFamily="18" charset="0"/>
              </a:rPr>
              <a:t>тест</a:t>
            </a:r>
            <a:r>
              <a:rPr lang="x-none" sz="2400" dirty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x-none" sz="2400" dirty="0" smtClean="0">
                <a:latin typeface="Cambria" pitchFamily="18" charset="0"/>
              </a:rPr>
              <a:t>– за детекцију астме </a:t>
            </a:r>
          </a:p>
          <a:p>
            <a:r>
              <a:rPr lang="en-US" sz="2400" dirty="0" err="1" smtClean="0">
                <a:latin typeface="Cambria" pitchFamily="18" charset="0"/>
              </a:rPr>
              <a:t>Пилокарпин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x-none" sz="2400" dirty="0" smtClean="0">
                <a:latin typeface="Cambria" pitchFamily="18" charset="0"/>
              </a:rPr>
              <a:t>- </a:t>
            </a:r>
            <a:r>
              <a:rPr lang="en-US" sz="2400" dirty="0" smtClean="0">
                <a:latin typeface="Cambria" pitchFamily="18" charset="0"/>
              </a:rPr>
              <a:t>у </a:t>
            </a:r>
            <a:r>
              <a:rPr lang="en-US" sz="2400" dirty="0" err="1" smtClean="0">
                <a:latin typeface="Cambria" pitchFamily="18" charset="0"/>
              </a:rPr>
              <a:t>офталмологији</a:t>
            </a:r>
            <a:r>
              <a:rPr lang="en-US" sz="2400" dirty="0">
                <a:latin typeface="Cambria" pitchFamily="18" charset="0"/>
              </a:rPr>
              <a:t>, </a:t>
            </a:r>
            <a:r>
              <a:rPr lang="en-US" sz="2400" dirty="0" err="1">
                <a:latin typeface="Cambria" pitchFamily="18" charset="0"/>
              </a:rPr>
              <a:t>за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лечење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акутног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глаукома</a:t>
            </a:r>
            <a:r>
              <a:rPr lang="en-US" sz="2400" dirty="0">
                <a:latin typeface="Cambria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89980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>
                <a:latin typeface="Cambria" pitchFamily="18" charset="0"/>
              </a:rPr>
              <a:t>Инхибитори ацетилхолинестеразе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000" dirty="0" smtClean="0">
                <a:latin typeface="Cambria" pitchFamily="18" charset="0"/>
              </a:rPr>
              <a:t>Блокирају ензим ацетилхолинестеразу и спречавају разградњу АЦХ, који се </a:t>
            </a:r>
            <a:r>
              <a:rPr lang="sr-Cyrl-CS" sz="2000" dirty="0">
                <a:latin typeface="Cambria" pitchFamily="18" charset="0"/>
              </a:rPr>
              <a:t>накупља у синаптичкој </a:t>
            </a:r>
            <a:r>
              <a:rPr lang="sr-Cyrl-CS" sz="2000" dirty="0" smtClean="0">
                <a:latin typeface="Cambria" pitchFamily="18" charset="0"/>
              </a:rPr>
              <a:t>пукотини и </a:t>
            </a:r>
            <a:r>
              <a:rPr lang="sr-Cyrl-CS" sz="2000" dirty="0">
                <a:latin typeface="Cambria" pitchFamily="18" charset="0"/>
              </a:rPr>
              <a:t>дуже и снажније </a:t>
            </a:r>
            <a:r>
              <a:rPr lang="sr-Cyrl-CS" sz="2000" dirty="0" smtClean="0">
                <a:latin typeface="Cambria" pitchFamily="18" charset="0"/>
              </a:rPr>
              <a:t>стимулише  холинергичке рецепторе ~ ефекти стимулације парасимпатикуса</a:t>
            </a:r>
          </a:p>
          <a:p>
            <a:pPr>
              <a:buFont typeface="Wingdings" pitchFamily="2" charset="2"/>
              <a:buChar char="ü"/>
            </a:pPr>
            <a:r>
              <a:rPr lang="sr-Cyrl-CS" sz="2000" u="sng" dirty="0" smtClean="0">
                <a:latin typeface="Cambria" pitchFamily="18" charset="0"/>
              </a:rPr>
              <a:t>Кватернерна амонијумова једињења </a:t>
            </a:r>
            <a:r>
              <a:rPr lang="sr-Cyrl-CS" sz="2000" dirty="0" smtClean="0">
                <a:latin typeface="Cambria" pitchFamily="18" charset="0"/>
              </a:rPr>
              <a:t>(едрофонијум, амбенонијум)</a:t>
            </a:r>
          </a:p>
          <a:p>
            <a:pPr>
              <a:buFont typeface="Wingdings" pitchFamily="2" charset="2"/>
              <a:buChar char="ü"/>
            </a:pPr>
            <a:r>
              <a:rPr lang="sr-Cyrl-CS" sz="2000" u="sng" dirty="0" smtClean="0">
                <a:latin typeface="Cambria" pitchFamily="18" charset="0"/>
              </a:rPr>
              <a:t>Карбамати </a:t>
            </a:r>
            <a:r>
              <a:rPr lang="sr-Cyrl-CS" sz="2000" dirty="0" smtClean="0">
                <a:latin typeface="Cambria" pitchFamily="18" charset="0"/>
              </a:rPr>
              <a:t>(неостигмин, физостигмин, пиридостигмин, ривастигмин)</a:t>
            </a:r>
          </a:p>
          <a:p>
            <a:pPr>
              <a:buFont typeface="Wingdings" pitchFamily="2" charset="2"/>
              <a:buChar char="ü"/>
            </a:pPr>
            <a:r>
              <a:rPr lang="sr-Cyrl-CS" sz="2000" u="sng" dirty="0" smtClean="0">
                <a:latin typeface="Cambria" pitchFamily="18" charset="0"/>
              </a:rPr>
              <a:t>Органофосфати</a:t>
            </a:r>
            <a:r>
              <a:rPr lang="sr-Cyrl-CS" sz="2000" dirty="0" smtClean="0">
                <a:latin typeface="Cambria" pitchFamily="18" charset="0"/>
              </a:rPr>
              <a:t> (инсектициди и нервни бојни отрови)</a:t>
            </a:r>
          </a:p>
          <a:p>
            <a:pPr>
              <a:buFont typeface="Wingdings" pitchFamily="2" charset="2"/>
              <a:buChar char="ü"/>
            </a:pPr>
            <a:r>
              <a:rPr lang="sr-Cyrl-CS" sz="2000" u="sng" dirty="0" smtClean="0">
                <a:latin typeface="Cambria" pitchFamily="18" charset="0"/>
              </a:rPr>
              <a:t>Инхибитори АЦХестеразе у ЦНС-у </a:t>
            </a:r>
            <a:r>
              <a:rPr lang="sr-Cyrl-CS" sz="2000" dirty="0" smtClean="0">
                <a:latin typeface="Cambria" pitchFamily="18" charset="0"/>
              </a:rPr>
              <a:t>(такрин, донепезил, алкалоид зеленкаде галантамин)</a:t>
            </a:r>
          </a:p>
          <a:p>
            <a:r>
              <a:rPr lang="sr-Cyrl-CS" sz="2000" dirty="0" smtClean="0">
                <a:latin typeface="Cambria" pitchFamily="18" charset="0"/>
              </a:rPr>
              <a:t>Неостигмин, пиридостигмин, едрофонијум и амбенонијум </a:t>
            </a:r>
            <a:r>
              <a:rPr lang="sr-Cyrl-CS" sz="2000" b="1" dirty="0" smtClean="0">
                <a:latin typeface="Cambria" pitchFamily="18" charset="0"/>
              </a:rPr>
              <a:t>НЕ</a:t>
            </a:r>
            <a:r>
              <a:rPr lang="sr-Cyrl-CS" sz="2000" dirty="0" smtClean="0">
                <a:latin typeface="Cambria" pitchFamily="18" charset="0"/>
              </a:rPr>
              <a:t> пролазе кроз ХЕБ</a:t>
            </a:r>
            <a:endParaRPr lang="en-US" sz="2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739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dirty="0">
                <a:latin typeface="Cambria" pitchFamily="18" charset="0"/>
              </a:rPr>
              <a:t>Инхибитори </a:t>
            </a:r>
            <a:r>
              <a:rPr lang="sr-Cyrl-CS" sz="3200" dirty="0" smtClean="0">
                <a:latin typeface="Cambria" pitchFamily="18" charset="0"/>
              </a:rPr>
              <a:t>ацетилхолинестеразе</a:t>
            </a:r>
            <a:br>
              <a:rPr lang="sr-Cyrl-CS" sz="3200" dirty="0" smtClean="0">
                <a:latin typeface="Cambria" pitchFamily="18" charset="0"/>
              </a:rPr>
            </a:br>
            <a:r>
              <a:rPr lang="sr-Cyrl-CS" sz="3200" dirty="0" smtClean="0">
                <a:latin typeface="Cambria" pitchFamily="18" charset="0"/>
              </a:rPr>
              <a:t>Клиничка примена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36912"/>
            <a:ext cx="8219256" cy="3888432"/>
          </a:xfrm>
        </p:spPr>
        <p:txBody>
          <a:bodyPr/>
          <a:lstStyle/>
          <a:p>
            <a:r>
              <a:rPr lang="sr-Cyrl-RS" sz="2400" dirty="0" smtClean="0">
                <a:latin typeface="Cambria" pitchFamily="18" charset="0"/>
              </a:rPr>
              <a:t>Паралитички илеус (неостигмин)</a:t>
            </a:r>
          </a:p>
          <a:p>
            <a:r>
              <a:rPr lang="sr-Cyrl-RS" sz="2400" dirty="0" smtClean="0">
                <a:latin typeface="Cambria" pitchFamily="18" charset="0"/>
              </a:rPr>
              <a:t>Миастенија гравис (пиридостигмин)</a:t>
            </a:r>
          </a:p>
          <a:p>
            <a:r>
              <a:rPr lang="sr-Cyrl-RS" sz="2400" dirty="0" smtClean="0">
                <a:latin typeface="Cambria" pitchFamily="18" charset="0"/>
              </a:rPr>
              <a:t>Антагонизовање дејства неуромишићних блокатора у анестезији (</a:t>
            </a:r>
            <a:r>
              <a:rPr lang="sr-Cyrl-RS" sz="2400" dirty="0">
                <a:latin typeface="Cambria" pitchFamily="18" charset="0"/>
              </a:rPr>
              <a:t>неостигмин) </a:t>
            </a:r>
            <a:endParaRPr lang="sr-Cyrl-RS" sz="2400" dirty="0" smtClean="0">
              <a:latin typeface="Cambria" pitchFamily="18" charset="0"/>
            </a:endParaRPr>
          </a:p>
          <a:p>
            <a:r>
              <a:rPr lang="sr-Cyrl-RS" sz="2400" dirty="0" smtClean="0">
                <a:latin typeface="Cambria" pitchFamily="18" charset="0"/>
              </a:rPr>
              <a:t>Алцхајмерова деменција (такрин, донепезил, ривастигмин, галантамин)</a:t>
            </a:r>
          </a:p>
          <a:p>
            <a:r>
              <a:rPr lang="sr-Cyrl-RS" sz="2400" dirty="0" smtClean="0">
                <a:latin typeface="Cambria" pitchFamily="18" charset="0"/>
              </a:rPr>
              <a:t>Глауком отвореног угла (физостигмин)</a:t>
            </a:r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4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mbria" pitchFamily="18" charset="0"/>
              </a:rPr>
              <a:t>Блокатори мускаринских рецептора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Атропин и скопаламин – природни алкалоиди из велебиља и татуле који компетативно бликирају мускаринске рецепторе и пролазе у ЦНС</a:t>
            </a:r>
          </a:p>
          <a:p>
            <a:pPr marL="0" indent="0">
              <a:buNone/>
            </a:pPr>
            <a:r>
              <a:rPr lang="sr-Cyrl-RS" sz="2000" dirty="0" smtClean="0">
                <a:latin typeface="Cambria" pitchFamily="18" charset="0"/>
              </a:rPr>
              <a:t>Полусинтетски и синтетски антихолинергици:</a:t>
            </a:r>
          </a:p>
          <a:p>
            <a:r>
              <a:rPr lang="sr-Cyrl-RS" sz="2000" dirty="0" smtClean="0">
                <a:latin typeface="Cambria" pitchFamily="18" charset="0"/>
              </a:rPr>
              <a:t>Скопалмин-бутилбромид и пропантелин (кватернерне амонијумове базе које не продиру у ЦНС)- у третману спазама глатких мишића- колика (бубрежне, билијарне, цревне)</a:t>
            </a:r>
          </a:p>
          <a:p>
            <a:r>
              <a:rPr lang="sr-Cyrl-RS" sz="2000" dirty="0" smtClean="0">
                <a:latin typeface="Cambria" pitchFamily="18" charset="0"/>
              </a:rPr>
              <a:t>Трихексифенидил (пролази у ЦНС)– у терапији Паркинсониове болести</a:t>
            </a:r>
          </a:p>
          <a:p>
            <a:r>
              <a:rPr lang="sr-Cyrl-RS" sz="2000" dirty="0" smtClean="0">
                <a:latin typeface="Cambria" pitchFamily="18" charset="0"/>
              </a:rPr>
              <a:t>Оксибутинин, дицикломин, толтеродин (најселективнији)-  за смањење реактибилности мокраћне бешике (ноћно мокрење, инконтиненција)</a:t>
            </a:r>
          </a:p>
          <a:p>
            <a:endParaRPr lang="sr-Cyrl-RS" sz="2400" dirty="0" smtClean="0">
              <a:latin typeface="Cambria" pitchFamily="18" charset="0"/>
            </a:endParaRPr>
          </a:p>
          <a:p>
            <a:endParaRPr lang="sr-Cyrl-RS" sz="2400" dirty="0" smtClean="0">
              <a:latin typeface="Cambria" pitchFamily="18" charset="0"/>
            </a:endParaRPr>
          </a:p>
          <a:p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273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Cambria" pitchFamily="18" charset="0"/>
              </a:rPr>
              <a:t>Директни симпатомиметици</a:t>
            </a:r>
            <a:br>
              <a:rPr lang="x-none" dirty="0">
                <a:latin typeface="Cambria" pitchFamily="18" charset="0"/>
              </a:rPr>
            </a:b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000" dirty="0" smtClean="0">
                <a:latin typeface="Cambria" pitchFamily="18" charset="0"/>
              </a:rPr>
              <a:t>Стимулишу директно адренергичке рецепторе</a:t>
            </a:r>
          </a:p>
          <a:p>
            <a:r>
              <a:rPr lang="x-none" sz="2000" smtClean="0">
                <a:latin typeface="Cambria" pitchFamily="18" charset="0"/>
              </a:rPr>
              <a:t>Норадреналин </a:t>
            </a:r>
            <a:r>
              <a:rPr lang="x-none" sz="2000">
                <a:latin typeface="Cambria" pitchFamily="18" charset="0"/>
              </a:rPr>
              <a:t>и </a:t>
            </a:r>
            <a:r>
              <a:rPr lang="x-none" sz="2000" smtClean="0">
                <a:latin typeface="Cambria" pitchFamily="18" charset="0"/>
              </a:rPr>
              <a:t>адреналин</a:t>
            </a:r>
            <a:r>
              <a:rPr lang="sr-Cyrl-RS" sz="2000" dirty="0" smtClean="0">
                <a:latin typeface="Cambria" pitchFamily="18" charset="0"/>
              </a:rPr>
              <a:t> – активирају и алфа и бета адренергичке рецепторе (НОР има већи афинитет за алфа рецепторе, док  АДР за бета рецепторе)</a:t>
            </a:r>
            <a:endParaRPr lang="x-none" sz="2000" dirty="0">
              <a:latin typeface="Cambria" pitchFamily="18" charset="0"/>
            </a:endParaRPr>
          </a:p>
          <a:p>
            <a:r>
              <a:rPr lang="ru-RU" sz="2000" dirty="0" smtClean="0">
                <a:latin typeface="Cambria" pitchFamily="18" charset="0"/>
              </a:rPr>
              <a:t>Синтетски </a:t>
            </a:r>
            <a:r>
              <a:rPr lang="ru-RU" sz="2000" b="1" dirty="0" smtClean="0">
                <a:latin typeface="Cambria" pitchFamily="18" charset="0"/>
              </a:rPr>
              <a:t>агонисти алфа</a:t>
            </a:r>
            <a:r>
              <a:rPr lang="ru-RU" sz="2000" dirty="0" smtClean="0">
                <a:latin typeface="Cambria" pitchFamily="18" charset="0"/>
              </a:rPr>
              <a:t> рецептора: </a:t>
            </a:r>
            <a:r>
              <a:rPr lang="ru-RU" sz="2000" dirty="0">
                <a:latin typeface="Cambria" pitchFamily="18" charset="0"/>
              </a:rPr>
              <a:t>фенилефрин, нафазолин, </a:t>
            </a:r>
            <a:r>
              <a:rPr lang="ru-RU" sz="2000" dirty="0" smtClean="0">
                <a:latin typeface="Cambria" pitchFamily="18" charset="0"/>
              </a:rPr>
              <a:t>ксилометазолин, метоксамин</a:t>
            </a:r>
            <a:r>
              <a:rPr lang="ru-RU" sz="2000" dirty="0">
                <a:latin typeface="Cambria" pitchFamily="18" charset="0"/>
              </a:rPr>
              <a:t>, метараминол и др</a:t>
            </a:r>
            <a:r>
              <a:rPr lang="ru-RU" sz="2000" dirty="0" smtClean="0">
                <a:latin typeface="Cambria" pitchFamily="18" charset="0"/>
              </a:rPr>
              <a:t>. (вазоконстриктори, деконгестиви носне слузнице)</a:t>
            </a:r>
          </a:p>
          <a:p>
            <a:r>
              <a:rPr lang="ru-RU" sz="2000" b="1" dirty="0" smtClean="0">
                <a:latin typeface="Cambria" pitchFamily="18" charset="0"/>
              </a:rPr>
              <a:t>Агонисти бета </a:t>
            </a:r>
            <a:r>
              <a:rPr lang="ru-RU" sz="2000" dirty="0" smtClean="0">
                <a:latin typeface="Cambria" pitchFamily="18" charset="0"/>
              </a:rPr>
              <a:t>рецептора: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Cambria" pitchFamily="18" charset="0"/>
              </a:rPr>
              <a:t>Неселективни (орципреналин и изопреналин)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Cambria" pitchFamily="18" charset="0"/>
              </a:rPr>
              <a:t>Селективни бета 1 агонисти (добутамин)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Cambria" pitchFamily="18" charset="0"/>
              </a:rPr>
              <a:t>Селективни бета 2 агонисти(салбутамол, фенотерол, ритодрин)</a:t>
            </a:r>
            <a:endParaRPr lang="en-US" sz="2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075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062038"/>
            <a:ext cx="8147248" cy="854794"/>
          </a:xfrm>
        </p:spPr>
        <p:txBody>
          <a:bodyPr/>
          <a:lstStyle/>
          <a:p>
            <a:r>
              <a:rPr lang="x-none" dirty="0">
                <a:solidFill>
                  <a:srgbClr val="000000"/>
                </a:solidFill>
                <a:latin typeface="Cambria" pitchFamily="18" charset="0"/>
              </a:rPr>
              <a:t>Индиректни </a:t>
            </a:r>
            <a:r>
              <a:rPr lang="x-none" dirty="0" smtClean="0">
                <a:solidFill>
                  <a:srgbClr val="000000"/>
                </a:solidFill>
                <a:latin typeface="Cambria" pitchFamily="18" charset="0"/>
              </a:rPr>
              <a:t>симпатомиметици 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725144"/>
          </a:xfrm>
        </p:spPr>
        <p:txBody>
          <a:bodyPr/>
          <a:lstStyle/>
          <a:p>
            <a:r>
              <a:rPr lang="x-none" sz="2000" dirty="0" smtClean="0">
                <a:solidFill>
                  <a:srgbClr val="000000"/>
                </a:solidFill>
                <a:latin typeface="Cambria" pitchFamily="18" charset="0"/>
              </a:rPr>
              <a:t>Непосредно </a:t>
            </a:r>
            <a:r>
              <a:rPr lang="x-none" sz="2000" dirty="0">
                <a:solidFill>
                  <a:srgbClr val="000000"/>
                </a:solidFill>
                <a:latin typeface="Cambria" pitchFamily="18" charset="0"/>
              </a:rPr>
              <a:t>ослобађају норадреналин из синаптичких </a:t>
            </a:r>
            <a:r>
              <a:rPr lang="x-none" sz="2000" dirty="0" smtClean="0">
                <a:solidFill>
                  <a:srgbClr val="000000"/>
                </a:solidFill>
                <a:latin typeface="Cambria" pitchFamily="18" charset="0"/>
              </a:rPr>
              <a:t>завршетака</a:t>
            </a:r>
            <a:r>
              <a:rPr lang="en-US" sz="2000" dirty="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 sz="2000" dirty="0" smtClean="0">
                <a:solidFill>
                  <a:srgbClr val="000000"/>
                </a:solidFill>
                <a:latin typeface="Cambria" pitchFamily="18" charset="0"/>
              </a:rPr>
              <a:t>или </a:t>
            </a:r>
            <a:r>
              <a:rPr lang="x-none" sz="2000" dirty="0">
                <a:solidFill>
                  <a:srgbClr val="000000"/>
                </a:solidFill>
                <a:latin typeface="Cambria" pitchFamily="18" charset="0"/>
              </a:rPr>
              <a:t>инхибирају његово отклањање из синаптичке </a:t>
            </a:r>
            <a:r>
              <a:rPr lang="x-none" sz="2000" dirty="0" smtClean="0">
                <a:solidFill>
                  <a:srgbClr val="000000"/>
                </a:solidFill>
                <a:latin typeface="Cambria" pitchFamily="18" charset="0"/>
              </a:rPr>
              <a:t>пукотине</a:t>
            </a:r>
            <a:endParaRPr lang="en-US" sz="2000" dirty="0" smtClean="0">
              <a:solidFill>
                <a:srgbClr val="000000"/>
              </a:solidFill>
              <a:latin typeface="Cambria" pitchFamily="18" charset="0"/>
            </a:endParaRPr>
          </a:p>
          <a:p>
            <a:r>
              <a:rPr lang="x-none" sz="2000" b="1" dirty="0" smtClean="0">
                <a:solidFill>
                  <a:srgbClr val="000000"/>
                </a:solidFill>
                <a:latin typeface="Cambria" pitchFamily="18" charset="0"/>
              </a:rPr>
              <a:t>Амфетамин</a:t>
            </a:r>
            <a:r>
              <a:rPr lang="en-US" sz="2000" b="1" dirty="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 sz="2000" b="1" dirty="0" smtClean="0">
                <a:solidFill>
                  <a:srgbClr val="000000"/>
                </a:solidFill>
                <a:latin typeface="Cambria" pitchFamily="18" charset="0"/>
              </a:rPr>
              <a:t>и ефедрин</a:t>
            </a:r>
            <a:r>
              <a:rPr lang="x-none" sz="2000" dirty="0" smtClean="0">
                <a:solidFill>
                  <a:srgbClr val="000000"/>
                </a:solidFill>
                <a:latin typeface="Cambria" pitchFamily="18" charset="0"/>
              </a:rPr>
              <a:t>- изазивају </a:t>
            </a:r>
            <a:r>
              <a:rPr lang="x-none" sz="2000" dirty="0">
                <a:solidFill>
                  <a:srgbClr val="000000"/>
                </a:solidFill>
                <a:latin typeface="Cambria" pitchFamily="18" charset="0"/>
              </a:rPr>
              <a:t>ослобађање норадреналина из </a:t>
            </a: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нервних </a:t>
            </a:r>
            <a:r>
              <a:rPr lang="x-none" sz="2000" smtClean="0">
                <a:solidFill>
                  <a:srgbClr val="000000"/>
                </a:solidFill>
                <a:latin typeface="Cambria" pitchFamily="18" charset="0"/>
              </a:rPr>
              <a:t>завршетака због </a:t>
            </a:r>
            <a:r>
              <a:rPr lang="sr-Cyrl-RS" sz="2000" dirty="0" smtClean="0">
                <a:solidFill>
                  <a:srgbClr val="000000"/>
                </a:solidFill>
                <a:latin typeface="Cambria" pitchFamily="18" charset="0"/>
              </a:rPr>
              <a:t>чега настају</a:t>
            </a:r>
            <a:r>
              <a:rPr lang="x-none" sz="2000" smtClean="0">
                <a:solidFill>
                  <a:srgbClr val="000000"/>
                </a:solidFill>
                <a:latin typeface="Cambria" pitchFamily="18" charset="0"/>
              </a:rPr>
              <a:t> тахикардиј</a:t>
            </a:r>
            <a:r>
              <a:rPr lang="sr-Cyrl-RS" sz="2000" dirty="0" smtClean="0">
                <a:solidFill>
                  <a:srgbClr val="000000"/>
                </a:solidFill>
                <a:latin typeface="Cambria" pitchFamily="18" charset="0"/>
              </a:rPr>
              <a:t>а</a:t>
            </a:r>
            <a:r>
              <a:rPr lang="x-none" sz="200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и </a:t>
            </a:r>
            <a:r>
              <a:rPr lang="x-none" sz="2000" smtClean="0">
                <a:solidFill>
                  <a:srgbClr val="000000"/>
                </a:solidFill>
                <a:latin typeface="Cambria" pitchFamily="18" charset="0"/>
              </a:rPr>
              <a:t>хипертензиј</a:t>
            </a:r>
            <a:r>
              <a:rPr lang="sr-Cyrl-RS" sz="2000" dirty="0" smtClean="0">
                <a:solidFill>
                  <a:srgbClr val="000000"/>
                </a:solidFill>
                <a:latin typeface="Cambria" pitchFamily="18" charset="0"/>
              </a:rPr>
              <a:t>а.</a:t>
            </a:r>
            <a:r>
              <a:rPr lang="x-none" sz="200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endParaRPr lang="x-none" sz="2000" dirty="0">
              <a:solidFill>
                <a:srgbClr val="000000"/>
              </a:solidFill>
              <a:latin typeface="Cambria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</a:rPr>
              <a:t>Ефедрин 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је познат по томе да после једнодневне примене губи на ефекту, тј. да се депои норадреналина испразне из нервних завршетака. Такав вид толеранције, који настаје </a:t>
            </a: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</a:rPr>
              <a:t>акутно(за 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1 дан), се назива </a:t>
            </a:r>
            <a:r>
              <a:rPr lang="ru-RU" sz="2000" b="1" dirty="0" smtClean="0">
                <a:solidFill>
                  <a:srgbClr val="000000"/>
                </a:solidFill>
                <a:latin typeface="Cambria" pitchFamily="18" charset="0"/>
              </a:rPr>
              <a:t>тахифилаксија</a:t>
            </a:r>
            <a:endParaRPr lang="ru-RU" sz="2000" dirty="0">
              <a:solidFill>
                <a:srgbClr val="000000"/>
              </a:solidFill>
              <a:latin typeface="Cambria" pitchFamily="18" charset="0"/>
            </a:endParaRPr>
          </a:p>
          <a:p>
            <a:r>
              <a:rPr lang="x-none" sz="2000" b="1" smtClean="0">
                <a:solidFill>
                  <a:srgbClr val="000000"/>
                </a:solidFill>
                <a:latin typeface="Cambria" pitchFamily="18" charset="0"/>
              </a:rPr>
              <a:t>Кокаин </a:t>
            </a:r>
            <a:r>
              <a:rPr lang="sr-Cyrl-RS" sz="2000" b="1" dirty="0" smtClean="0">
                <a:solidFill>
                  <a:srgbClr val="000000"/>
                </a:solidFill>
                <a:latin typeface="Cambria" pitchFamily="18" charset="0"/>
              </a:rPr>
              <a:t>– </a:t>
            </a:r>
            <a:r>
              <a:rPr lang="sr-Cyrl-RS" sz="2000" dirty="0" smtClean="0">
                <a:solidFill>
                  <a:srgbClr val="000000"/>
                </a:solidFill>
                <a:latin typeface="Cambria" pitchFamily="18" charset="0"/>
              </a:rPr>
              <a:t>блокира преузимање НОРа у пресинаптички завршетак (преузимање 1) и блокира На</a:t>
            </a:r>
            <a:r>
              <a:rPr lang="sr-Cyrl-RS" sz="2000" baseline="30000" dirty="0" smtClean="0">
                <a:solidFill>
                  <a:srgbClr val="000000"/>
                </a:solidFill>
                <a:latin typeface="Cambria" pitchFamily="18" charset="0"/>
              </a:rPr>
              <a:t>+</a:t>
            </a:r>
            <a:r>
              <a:rPr lang="sr-Cyrl-RS" sz="2000" dirty="0" smtClean="0">
                <a:solidFill>
                  <a:srgbClr val="000000"/>
                </a:solidFill>
                <a:latin typeface="Cambria" pitchFamily="18" charset="0"/>
              </a:rPr>
              <a:t> канале у мембрани неурона (анестетичко дејство)</a:t>
            </a:r>
            <a:endParaRPr lang="x-none" sz="2000" dirty="0">
              <a:solidFill>
                <a:srgbClr val="00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38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</a:rPr>
              <a:t>Блокатори алфа рецептора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92896"/>
            <a:ext cx="8147248" cy="4320654"/>
          </a:xfrm>
        </p:spPr>
        <p:txBody>
          <a:bodyPr/>
          <a:lstStyle/>
          <a:p>
            <a:r>
              <a:rPr lang="x-none" sz="2400" dirty="0" smtClean="0">
                <a:solidFill>
                  <a:srgbClr val="000000"/>
                </a:solidFill>
                <a:latin typeface="Cambria" pitchFamily="18" charset="0"/>
              </a:rPr>
              <a:t>Неселективни блокатори алфа1 и алфа2 рецепторе (фентоламин</a:t>
            </a:r>
            <a:r>
              <a:rPr lang="x-none" sz="2400" dirty="0">
                <a:solidFill>
                  <a:srgbClr val="000000"/>
                </a:solidFill>
                <a:latin typeface="Cambria" pitchFamily="18" charset="0"/>
              </a:rPr>
              <a:t>, </a:t>
            </a:r>
            <a:r>
              <a:rPr lang="x-none" sz="2400">
                <a:solidFill>
                  <a:srgbClr val="000000"/>
                </a:solidFill>
                <a:latin typeface="Cambria" pitchFamily="18" charset="0"/>
              </a:rPr>
              <a:t>феноксибензамин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)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- у терапији и преоперативној припреми код феохромоцитома</a:t>
            </a:r>
            <a:endParaRPr lang="x-none" sz="2400" dirty="0" smtClean="0">
              <a:solidFill>
                <a:srgbClr val="000000"/>
              </a:solidFill>
              <a:latin typeface="Cambria" pitchFamily="18" charset="0"/>
            </a:endParaRPr>
          </a:p>
          <a:p>
            <a:r>
              <a:rPr lang="x-none" sz="2400" dirty="0" smtClean="0">
                <a:solidFill>
                  <a:srgbClr val="000000"/>
                </a:solidFill>
                <a:latin typeface="Cambria" pitchFamily="18" charset="0"/>
              </a:rPr>
              <a:t>Селективни 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алфа 1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блокатори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(празосин</a:t>
            </a:r>
            <a:r>
              <a:rPr lang="x-none" sz="2400" dirty="0">
                <a:solidFill>
                  <a:srgbClr val="000000"/>
                </a:solidFill>
                <a:latin typeface="Cambria" pitchFamily="18" charset="0"/>
              </a:rPr>
              <a:t>, теразосин, доксазосин, </a:t>
            </a:r>
            <a:r>
              <a:rPr lang="x-none" sz="2400">
                <a:solidFill>
                  <a:srgbClr val="000000"/>
                </a:solidFill>
                <a:latin typeface="Cambria" pitchFamily="18" charset="0"/>
              </a:rPr>
              <a:t>тамсулосин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)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- у терапији хипертензије и за симптоматску терапију опструкције код бенигне хипертрофије простате </a:t>
            </a:r>
          </a:p>
          <a:p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Урапидил – у терапији хипертензивне кризе</a:t>
            </a:r>
            <a:endParaRPr lang="x-none" sz="2400" dirty="0" smtClean="0">
              <a:solidFill>
                <a:srgbClr val="000000"/>
              </a:solidFill>
              <a:latin typeface="Cambria" pitchFamily="18" charset="0"/>
            </a:endParaRPr>
          </a:p>
          <a:p>
            <a:r>
              <a:rPr lang="x-none" sz="2400" dirty="0" smtClean="0">
                <a:solidFill>
                  <a:srgbClr val="000000"/>
                </a:solidFill>
                <a:latin typeface="Cambria" pitchFamily="18" charset="0"/>
              </a:rPr>
              <a:t>Селективни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алфа 2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блокатор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-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јохимбин</a:t>
            </a:r>
            <a:endParaRPr lang="x-none" sz="2400" dirty="0" smtClean="0">
              <a:solidFill>
                <a:srgbClr val="000000"/>
              </a:solidFill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024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</a:rPr>
              <a:t>Блокатори бета рецептора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Неселективни бета-1/2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Пропранолол (</a:t>
            </a:r>
            <a:r>
              <a:rPr lang="sl-SI" sz="2400" kern="1200" dirty="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Inderal</a:t>
            </a:r>
            <a:r>
              <a:rPr lang="sl-SI" sz="2400" kern="1200" baseline="30000" dirty="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R</a:t>
            </a:r>
            <a:r>
              <a:rPr lang="sl-SI" sz="2400" kern="1200" dirty="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), </a:t>
            </a: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тимолол (Glaumol</a:t>
            </a:r>
            <a:r>
              <a:rPr lang="sr-Cyrl-CS" sz="2400" kern="1200" baseline="300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R</a:t>
            </a: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)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Картеолол, буциндолол (3. генерација)</a:t>
            </a:r>
          </a:p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Селективни бета-1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Атенолол (Prinorm</a:t>
            </a:r>
            <a:r>
              <a:rPr lang="sr-Cyrl-CS" sz="2400" kern="1200" baseline="300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R</a:t>
            </a: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), метопролол (Presolol</a:t>
            </a:r>
            <a:r>
              <a:rPr lang="sr-Cyrl-CS" sz="2400" kern="1200" baseline="300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R</a:t>
            </a: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)</a:t>
            </a:r>
            <a:endParaRPr lang="en-US" sz="2400" kern="1200" dirty="0">
              <a:solidFill>
                <a:prstClr val="black"/>
              </a:solidFill>
              <a:latin typeface="Perpetua"/>
              <a:ea typeface="+mn-ea"/>
              <a:cs typeface="+mn-cs"/>
            </a:endParaRP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x-none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Бисопролол (</a:t>
            </a:r>
            <a:r>
              <a:rPr lang="en-US" sz="2400" kern="1200" dirty="0" err="1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Concor</a:t>
            </a:r>
            <a:r>
              <a:rPr lang="en-US" sz="2400" kern="1200" baseline="30000" dirty="0" err="1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R</a:t>
            </a:r>
            <a:r>
              <a:rPr lang="en-US" sz="2400" kern="1200" dirty="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) </a:t>
            </a:r>
            <a:r>
              <a:rPr lang="x-none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Небиволол (</a:t>
            </a:r>
            <a:r>
              <a:rPr lang="en-US" sz="2400" kern="1200" dirty="0" err="1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Nebilet</a:t>
            </a:r>
            <a:r>
              <a:rPr lang="en-US" sz="2400" kern="1200" dirty="0">
                <a:solidFill>
                  <a:prstClr val="black"/>
                </a:solidFill>
                <a:latin typeface="Perpetua"/>
                <a:ea typeface="+mn-ea"/>
                <a:cs typeface="+mn-cs"/>
              </a:rPr>
              <a:t> </a:t>
            </a:r>
            <a:r>
              <a:rPr lang="sr-Cyrl-CS" sz="2600" kern="1200" baseline="30000" dirty="0">
                <a:solidFill>
                  <a:srgbClr val="000000"/>
                </a:solidFill>
                <a:latin typeface="Cambria"/>
                <a:ea typeface="+mn-ea"/>
                <a:cs typeface="+mn-cs"/>
              </a:rPr>
              <a:t>R</a:t>
            </a:r>
            <a:r>
              <a:rPr lang="x-none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)</a:t>
            </a:r>
            <a:endParaRPr lang="sr-Cyrl-CS" sz="2400" kern="1200" dirty="0">
              <a:solidFill>
                <a:prstClr val="black"/>
              </a:solidFill>
              <a:latin typeface="Cambria"/>
              <a:ea typeface="+mn-ea"/>
              <a:cs typeface="+mn-cs"/>
            </a:endParaRP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Бетаксолол, целипролол (3. генерација) </a:t>
            </a:r>
          </a:p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Неселективни, алфа-1 блокада (3. генер.)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Карведилол (Dilatrend</a:t>
            </a:r>
            <a:r>
              <a:rPr lang="sr-Cyrl-CS" sz="2400" kern="1200" baseline="300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R</a:t>
            </a: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), лабеталол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42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3200" dirty="0" smtClean="0">
                <a:latin typeface="Cambria" pitchFamily="18" charset="0"/>
              </a:rPr>
              <a:t>Фармаколошка дејства бета блокатора 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Антихипертензивно (хронична терапија)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смањење срчаног рада и лучења ренина</a:t>
            </a:r>
          </a:p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Антиангинозно (профилакса)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растерећење срца</a:t>
            </a:r>
          </a:p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Антиаритмички (супра/вентрикуларно)</a:t>
            </a:r>
          </a:p>
          <a:p>
            <a:pPr marL="547688" lvl="1" indent="-228600" eaLnBrk="1" hangingPunct="1">
              <a:spcBef>
                <a:spcPts val="375"/>
              </a:spcBef>
              <a:buClr>
                <a:srgbClr val="C0504D"/>
              </a:buClr>
              <a:buSzPct val="85000"/>
              <a:buFont typeface="Wingdings 2" pitchFamily="18" charset="2"/>
              <a:buChar char=""/>
            </a:pPr>
            <a:r>
              <a:rPr lang="sr-Cyrl-CS" sz="2400" kern="1200" dirty="0">
                <a:solidFill>
                  <a:prstClr val="black"/>
                </a:solidFill>
                <a:latin typeface="Cambria"/>
                <a:ea typeface="+mn-ea"/>
                <a:cs typeface="+mn-cs"/>
              </a:rPr>
              <a:t>блокада SА чвора, стабилизација мембране</a:t>
            </a:r>
          </a:p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Анксиолитички (липофилни)</a:t>
            </a:r>
          </a:p>
          <a:p>
            <a:pPr marL="273050" lvl="0" indent="-273050" eaLnBrk="1" hangingPunct="1">
              <a:spcBef>
                <a:spcPts val="575"/>
              </a:spcBef>
              <a:buClr>
                <a:srgbClr val="4F81BD"/>
              </a:buClr>
              <a:buSzPct val="85000"/>
              <a:buFont typeface="Wingdings 2" pitchFamily="18" charset="2"/>
              <a:buChar char=""/>
            </a:pP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Локално анестетички (канали за</a:t>
            </a:r>
            <a:r>
              <a:rPr lang="sl-SI" sz="2600" kern="1200" dirty="0">
                <a:solidFill>
                  <a:prstClr val="black"/>
                </a:solidFill>
                <a:latin typeface="Perpetua"/>
              </a:rPr>
              <a:t> Na</a:t>
            </a:r>
            <a:r>
              <a:rPr lang="sl-SI" sz="2600" kern="1200" baseline="30000" dirty="0">
                <a:solidFill>
                  <a:prstClr val="black"/>
                </a:solidFill>
                <a:latin typeface="Perpetua"/>
              </a:rPr>
              <a:t>+</a:t>
            </a:r>
            <a:r>
              <a:rPr lang="sr-Cyrl-CS" sz="2600" kern="1200" dirty="0">
                <a:solidFill>
                  <a:prstClr val="black"/>
                </a:solidFill>
                <a:latin typeface="Cambria"/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2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62038"/>
            <a:ext cx="8219256" cy="1502866"/>
          </a:xfrm>
        </p:spPr>
        <p:txBody>
          <a:bodyPr/>
          <a:lstStyle/>
          <a:p>
            <a:r>
              <a:rPr lang="x-none" sz="4000" b="1" dirty="0" smtClean="0">
                <a:latin typeface="Cambria" pitchFamily="18" charset="0"/>
              </a:rPr>
              <a:t>ВЕЖБЕ</a:t>
            </a:r>
            <a:endParaRPr lang="en-US" sz="40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140968"/>
            <a:ext cx="8352928" cy="3672582"/>
          </a:xfrm>
        </p:spPr>
        <p:txBody>
          <a:bodyPr/>
          <a:lstStyle/>
          <a:p>
            <a:r>
              <a:rPr lang="x-none" sz="2800" dirty="0">
                <a:latin typeface="Cambria" pitchFamily="18" charset="0"/>
              </a:rPr>
              <a:t>ФАРМАКОЛОГИЈА </a:t>
            </a:r>
            <a:r>
              <a:rPr lang="x-none" sz="2800" dirty="0" smtClean="0">
                <a:latin typeface="Cambria" pitchFamily="18" charset="0"/>
              </a:rPr>
              <a:t>ОКА</a:t>
            </a:r>
          </a:p>
          <a:p>
            <a:r>
              <a:rPr lang="x-none" sz="2800" dirty="0" smtClean="0">
                <a:latin typeface="Cambria" pitchFamily="18" charset="0"/>
              </a:rPr>
              <a:t>ХИСТАМИН </a:t>
            </a:r>
            <a:r>
              <a:rPr lang="x-none" sz="2800" dirty="0">
                <a:latin typeface="Cambria" pitchFamily="18" charset="0"/>
              </a:rPr>
              <a:t>И </a:t>
            </a:r>
            <a:r>
              <a:rPr lang="x-none" sz="2800" dirty="0" smtClean="0">
                <a:latin typeface="Cambria" pitchFamily="18" charset="0"/>
              </a:rPr>
              <a:t> АНТИХИСТАМИНИЦИ</a:t>
            </a:r>
          </a:p>
          <a:p>
            <a:r>
              <a:rPr lang="x-none" sz="2800" dirty="0" smtClean="0">
                <a:latin typeface="Cambria" pitchFamily="18" charset="0"/>
              </a:rPr>
              <a:t>СЕРОТОНИН И ЛЕКОВИ КОЈИ БЛОКИРАЈУ ДЕЈСТВА СЕРОТОНИНА</a:t>
            </a:r>
            <a:endParaRPr lang="en-US" sz="2800" dirty="0"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35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z="4000" dirty="0" smtClean="0">
                <a:latin typeface="Cambria" pitchFamily="18" charset="0"/>
              </a:rPr>
              <a:t>Аутономни нервни систем (АНС)</a:t>
            </a:r>
            <a:endParaRPr lang="en-US" sz="40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latin typeface="Cambria" pitchFamily="18" charset="0"/>
              </a:rPr>
              <a:t>без учешћа свести </a:t>
            </a:r>
            <a:r>
              <a:rPr lang="ru-RU" sz="2400" dirty="0">
                <a:latin typeface="Cambria" pitchFamily="18" charset="0"/>
              </a:rPr>
              <a:t>учествије у контроли  функција унутрашњих органа (кардиоваскуларног система, гастроинтестиналног тракта, метаболизма, температуре тела, секрецији егзокриних жлезда</a:t>
            </a:r>
            <a:r>
              <a:rPr lang="ru-RU" sz="2400" dirty="0" smtClean="0">
                <a:latin typeface="Cambria" pitchFamily="18" charset="0"/>
              </a:rPr>
              <a:t>)</a:t>
            </a:r>
            <a:endParaRPr lang="en-US" sz="2400" dirty="0" smtClean="0">
              <a:latin typeface="Cambria" pitchFamily="18" charset="0"/>
            </a:endParaRPr>
          </a:p>
          <a:p>
            <a:endParaRPr lang="en-US" sz="2400" dirty="0">
              <a:latin typeface="Cambria" pitchFamily="18" charset="0"/>
            </a:endParaRPr>
          </a:p>
          <a:p>
            <a:r>
              <a:rPr lang="ru-RU" sz="2400" dirty="0" smtClean="0">
                <a:latin typeface="Cambria" pitchFamily="18" charset="0"/>
              </a:rPr>
              <a:t>Два дела АНС-а : </a:t>
            </a:r>
            <a:r>
              <a:rPr lang="ru-RU" sz="2400" b="1" dirty="0" smtClean="0">
                <a:latin typeface="Cambria" pitchFamily="18" charset="0"/>
              </a:rPr>
              <a:t>симпатикус и парасимпатикус</a:t>
            </a:r>
          </a:p>
          <a:p>
            <a:pPr marL="0" indent="0">
              <a:buNone/>
            </a:pPr>
            <a:endParaRPr lang="ru-RU" sz="2400" dirty="0" smtClean="0">
              <a:latin typeface="Cambria" pitchFamily="18" charset="0"/>
            </a:endParaRPr>
          </a:p>
          <a:p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829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>
                <a:latin typeface="Cambria" pitchFamily="18" charset="0"/>
              </a:rPr>
              <a:t>Фармакологија ока</a:t>
            </a:r>
            <a:endParaRPr lang="en-US" sz="40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Cambria" pitchFamily="18" charset="0"/>
              </a:rPr>
              <a:t>У ОКУ ЛЕКОВИ ДЕЛУЈУ НА</a:t>
            </a:r>
            <a:r>
              <a:rPr lang="ru-RU" dirty="0" smtClean="0">
                <a:latin typeface="Cambria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ambria" pitchFamily="18" charset="0"/>
              </a:rPr>
              <a:t>ширину </a:t>
            </a:r>
            <a:r>
              <a:rPr lang="ru-RU" dirty="0">
                <a:latin typeface="Cambria" pitchFamily="18" charset="0"/>
              </a:rPr>
              <a:t>зенице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ambria" pitchFamily="18" charset="0"/>
              </a:rPr>
              <a:t>тонус цилијарног мишића </a:t>
            </a:r>
          </a:p>
          <a:p>
            <a:pPr>
              <a:buFont typeface="Wingdings" pitchFamily="2" charset="2"/>
              <a:buChar char="ü"/>
            </a:pPr>
            <a:r>
              <a:rPr lang="ru-RU" dirty="0">
                <a:latin typeface="Cambria" pitchFamily="18" charset="0"/>
              </a:rPr>
              <a:t>притисак очне водице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941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АНС у оку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2"/>
          </a:xfrm>
        </p:spPr>
        <p:txBody>
          <a:bodyPr/>
          <a:lstStyle/>
          <a:p>
            <a:pPr marL="0" lvl="0" indent="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Активација </a:t>
            </a:r>
            <a:r>
              <a:rPr lang="ru-RU" sz="2400" b="1" kern="1200" dirty="0">
                <a:solidFill>
                  <a:prstClr val="black"/>
                </a:solidFill>
                <a:latin typeface="Cambria"/>
              </a:rPr>
              <a:t>парасимпатикуса</a:t>
            </a: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 изазива:</a:t>
            </a:r>
          </a:p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сужење зеница </a:t>
            </a:r>
            <a:r>
              <a:rPr lang="ru-RU" sz="2400" b="1" kern="1200" dirty="0">
                <a:solidFill>
                  <a:prstClr val="black"/>
                </a:solidFill>
                <a:latin typeface="Cambria"/>
              </a:rPr>
              <a:t>(миоза)</a:t>
            </a:r>
          </a:p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грч цилијарног мишића (акомодација)</a:t>
            </a:r>
          </a:p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убрзано отицање очне водице кроз угао између дужице и рожњаче и смањење очног притиска</a:t>
            </a:r>
          </a:p>
          <a:p>
            <a:pPr marL="0" lvl="0" indent="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None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Активација </a:t>
            </a:r>
            <a:r>
              <a:rPr lang="ru-RU" sz="2400" b="1" kern="1200" dirty="0">
                <a:solidFill>
                  <a:prstClr val="black"/>
                </a:solidFill>
                <a:latin typeface="Cambria"/>
              </a:rPr>
              <a:t>симпатикуса </a:t>
            </a: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изазива:</a:t>
            </a:r>
          </a:p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проширење зеница </a:t>
            </a:r>
            <a:r>
              <a:rPr lang="ru-RU" sz="2400" b="1" kern="1200" dirty="0">
                <a:solidFill>
                  <a:prstClr val="black"/>
                </a:solidFill>
                <a:latin typeface="Cambria"/>
              </a:rPr>
              <a:t>(мидријаза</a:t>
            </a: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)</a:t>
            </a:r>
          </a:p>
          <a:p>
            <a:pPr marL="274320" lvl="0" indent="-274320" eaLnBrk="1" fontAlgn="auto" hangingPunct="1">
              <a:spcBef>
                <a:spcPts val="580"/>
              </a:spcBef>
              <a:spcAft>
                <a:spcPts val="0"/>
              </a:spcAft>
              <a:buClr>
                <a:srgbClr val="D34817"/>
              </a:buClr>
              <a:buSzPct val="85000"/>
              <a:buFont typeface="Wingdings 2"/>
              <a:buChar char=""/>
            </a:pP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повећање стварања очне водице у цилијарном телу дејством преко </a:t>
            </a:r>
            <a:r>
              <a:rPr lang="ru-RU" sz="2400" kern="1200" dirty="0" smtClean="0">
                <a:solidFill>
                  <a:prstClr val="black"/>
                </a:solidFill>
                <a:latin typeface="Cambria"/>
              </a:rPr>
              <a:t>бета 2-рецептора </a:t>
            </a: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(тиме </a:t>
            </a:r>
            <a:r>
              <a:rPr lang="x-none" sz="2400" kern="1200" dirty="0">
                <a:solidFill>
                  <a:prstClr val="black"/>
                </a:solidFill>
                <a:latin typeface="Cambria"/>
              </a:rPr>
              <a:t>се </a:t>
            </a:r>
            <a:r>
              <a:rPr lang="ru-RU" sz="2400" kern="1200" dirty="0">
                <a:solidFill>
                  <a:prstClr val="black"/>
                </a:solidFill>
                <a:latin typeface="Cambria"/>
              </a:rPr>
              <a:t>повећава притисак очне водице)</a:t>
            </a:r>
            <a:endParaRPr lang="en-US" sz="2400" kern="1200" dirty="0">
              <a:solidFill>
                <a:prstClr val="black"/>
              </a:solidFill>
              <a:latin typeface="Perpetu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1275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mbria" pitchFamily="18" charset="0"/>
              </a:rPr>
              <a:t>МИДРИЈАТИЦИ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2"/>
          </a:xfrm>
        </p:spPr>
        <p:txBody>
          <a:bodyPr/>
          <a:lstStyle/>
          <a:p>
            <a:pPr lvl="0"/>
            <a:r>
              <a:rPr lang="x-none" sz="2400">
                <a:solidFill>
                  <a:srgbClr val="000000"/>
                </a:solidFill>
                <a:latin typeface="Cambria" pitchFamily="18" charset="0"/>
              </a:rPr>
              <a:t>Користе се у дијагностици (преглед очног дна, одређивање диоптије и сл.)</a:t>
            </a:r>
          </a:p>
          <a:p>
            <a:pPr lvl="0"/>
            <a:r>
              <a:rPr lang="x-none" sz="2400">
                <a:solidFill>
                  <a:srgbClr val="000000"/>
                </a:solidFill>
                <a:latin typeface="Cambria" pitchFamily="18" charset="0"/>
              </a:rPr>
              <a:t>Изазивају проширење зеница и релаксацију цилијарног мишића (парализу акомодације)</a:t>
            </a:r>
          </a:p>
          <a:p>
            <a:pPr lvl="0"/>
            <a:r>
              <a:rPr lang="x-none" sz="2400">
                <a:solidFill>
                  <a:srgbClr val="000000"/>
                </a:solidFill>
                <a:latin typeface="Cambria" pitchFamily="18" charset="0"/>
              </a:rPr>
              <a:t>Блокатори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мускаринских рецептора у капима: </a:t>
            </a:r>
            <a:r>
              <a:rPr lang="ru-RU" sz="2400" b="1" dirty="0">
                <a:solidFill>
                  <a:srgbClr val="000000"/>
                </a:solidFill>
                <a:latin typeface="Cambria" pitchFamily="18" charset="0"/>
              </a:rPr>
              <a:t>атропин, хоматропин и тропикамид 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Хоматропин и тропикамид делују знатно краће од атропина, чије дејство може трајати и недељу дана! 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Агонист алфа</a:t>
            </a:r>
            <a:r>
              <a:rPr lang="x-none" sz="2400">
                <a:solidFill>
                  <a:srgbClr val="000000"/>
                </a:solidFill>
                <a:latin typeface="Cambria" pitchFamily="18" charset="0"/>
              </a:rPr>
              <a:t>-рецептора фенилефрин – само мидријатик (не делује на цилијарни мишић)</a:t>
            </a:r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44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Cambria" pitchFamily="18" charset="0"/>
              </a:rPr>
              <a:t>Г</a:t>
            </a:r>
            <a:r>
              <a:rPr lang="sr-Cyrl-RS" dirty="0" smtClean="0">
                <a:latin typeface="Cambria" pitchFamily="18" charset="0"/>
              </a:rPr>
              <a:t>ЛАУКОМ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0000"/>
                </a:solidFill>
                <a:latin typeface="Cambria" pitchFamily="18" charset="0"/>
              </a:rPr>
              <a:t>Глауком је обољење ока које се карактерише боловима и оштећењем ретине због повишеног притиска очне </a:t>
            </a:r>
            <a:r>
              <a:rPr lang="ru-RU" sz="2800" dirty="0" smtClean="0">
                <a:solidFill>
                  <a:srgbClr val="000000"/>
                </a:solidFill>
                <a:latin typeface="Cambria" pitchFamily="18" charset="0"/>
              </a:rPr>
              <a:t>водице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Cambria" pitchFamily="18" charset="0"/>
              </a:rPr>
              <a:t>Код </a:t>
            </a:r>
            <a:r>
              <a:rPr lang="ru-RU" sz="2800" dirty="0">
                <a:solidFill>
                  <a:srgbClr val="000000"/>
                </a:solidFill>
                <a:latin typeface="Cambria" pitchFamily="18" charset="0"/>
              </a:rPr>
              <a:t>акутног глаукома (тзв. глауком </a:t>
            </a:r>
            <a:r>
              <a:rPr lang="ru-RU" sz="2800" b="1" dirty="0">
                <a:solidFill>
                  <a:srgbClr val="000000"/>
                </a:solidFill>
                <a:latin typeface="Cambria" pitchFamily="18" charset="0"/>
              </a:rPr>
              <a:t>са затвореним углом</a:t>
            </a:r>
            <a:r>
              <a:rPr lang="ru-RU" sz="2800" dirty="0">
                <a:solidFill>
                  <a:srgbClr val="000000"/>
                </a:solidFill>
                <a:latin typeface="Cambria" pitchFamily="18" charset="0"/>
              </a:rPr>
              <a:t>) узрок наглог пораста притиска очне водице је приближавање дужице рожњачи услед чега се </a:t>
            </a:r>
            <a:r>
              <a:rPr lang="x-none" sz="2800">
                <a:solidFill>
                  <a:srgbClr val="000000"/>
                </a:solidFill>
                <a:latin typeface="Cambria" pitchFamily="18" charset="0"/>
              </a:rPr>
              <a:t>отежава отицање водице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11601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mbria" pitchFamily="18" charset="0"/>
              </a:rPr>
              <a:t>Терапија акутног глаукома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b="1" dirty="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Пилокарпин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– природни алкалоид, </a:t>
            </a:r>
            <a:r>
              <a:rPr lang="x-none" sz="240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агониста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мускаринских рецептора </a:t>
            </a:r>
            <a:r>
              <a:rPr lang="x-none" sz="240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 у капима доводи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до миозе и контракције </a:t>
            </a:r>
            <a:r>
              <a:rPr lang="x-none" sz="240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цилијарног мишића, одваја дужицу од рожњаче и олакшава отицање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очне водице. </a:t>
            </a:r>
          </a:p>
          <a:p>
            <a:pPr lvl="0"/>
            <a:r>
              <a:rPr lang="ru-RU" sz="2400" b="1" dirty="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Физостигмин - </a:t>
            </a: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Индиректни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холинергички </a:t>
            </a: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лек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који </a:t>
            </a: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блокира ацетилхолин-естеразу и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  <a:cs typeface="Calibri" pitchFamily="34" charset="0"/>
              </a:rPr>
              <a:t>доводи до нагомилавања ацетилхолина на рецепторима</a:t>
            </a:r>
            <a:endParaRPr lang="en-US" sz="2400" dirty="0">
              <a:solidFill>
                <a:srgbClr val="000000"/>
              </a:solidFill>
              <a:latin typeface="Cambria" pitchFamily="18" charset="0"/>
              <a:cs typeface="Calibri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5231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mbria" pitchFamily="18" charset="0"/>
              </a:rPr>
              <a:t>Терапија хроничног глаукома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Глауком са отвореним углом - повећана производња очне водице услед чега је њен притисак трајно повишен.</a:t>
            </a:r>
          </a:p>
          <a:p>
            <a:pPr marL="0" lvl="0" indent="0">
              <a:buNone/>
            </a:pPr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 Лекови избора за хронични глауком су:</a:t>
            </a:r>
          </a:p>
          <a:p>
            <a:pPr lvl="0"/>
            <a:r>
              <a:rPr lang="ru-RU" sz="2400" b="1" dirty="0">
                <a:solidFill>
                  <a:srgbClr val="000000"/>
                </a:solidFill>
                <a:latin typeface="Cambria" pitchFamily="18" charset="0"/>
              </a:rPr>
              <a:t>блокатори бета 2-рецептора - 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тимолол и бетаксолол - смањују стварање очне водице и тиме доводи до смањења интраокуларног притиска 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Агониста алфа 2 адренергичких рецептора -</a:t>
            </a:r>
            <a:r>
              <a:rPr lang="ru-RU" sz="2400" b="1" dirty="0">
                <a:solidFill>
                  <a:srgbClr val="000000"/>
                </a:solidFill>
                <a:latin typeface="Cambria" pitchFamily="18" charset="0"/>
              </a:rPr>
              <a:t>бримонидин </a:t>
            </a:r>
            <a:endParaRPr lang="en-US" sz="2400" b="1" dirty="0">
              <a:solidFill>
                <a:srgbClr val="000000"/>
              </a:solidFill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581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mbria" pitchFamily="18" charset="0"/>
              </a:rPr>
              <a:t>Инхибитори карбоанхидразе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</a:rPr>
              <a:t>Ацетозоламид (слаб диуретик за оралну примену)</a:t>
            </a:r>
          </a:p>
          <a:p>
            <a:pPr lvl="0"/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</a:rPr>
              <a:t>Дорзоламид  </a:t>
            </a:r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и бринзоламид </a:t>
            </a: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</a:rPr>
              <a:t>(локално)</a:t>
            </a:r>
            <a:endParaRPr lang="ru-RU" sz="2400" dirty="0">
              <a:solidFill>
                <a:srgbClr val="000000"/>
              </a:solidFill>
              <a:latin typeface="Cambria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Примењују се локално, у виду капи за очи (дорзоламид 20 мг/мл); може да снизи интраокуларни притисак за 5 ммХг. </a:t>
            </a:r>
          </a:p>
          <a:p>
            <a:pPr lvl="0"/>
            <a:r>
              <a:rPr lang="ru-RU" sz="2400" dirty="0">
                <a:solidFill>
                  <a:srgbClr val="000000"/>
                </a:solidFill>
                <a:latin typeface="Cambria" pitchFamily="18" charset="0"/>
              </a:rPr>
              <a:t>НД: код око 7% болесника изазивају </a:t>
            </a:r>
            <a:r>
              <a:rPr lang="ru-RU" sz="2400" dirty="0" smtClean="0">
                <a:solidFill>
                  <a:srgbClr val="000000"/>
                </a:solidFill>
                <a:latin typeface="Cambria" pitchFamily="18" charset="0"/>
              </a:rPr>
              <a:t>коњунктивитис</a:t>
            </a:r>
            <a:endParaRPr lang="en-US" sz="2400" dirty="0">
              <a:solidFill>
                <a:srgbClr val="000000"/>
              </a:solidFill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961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>
                <a:solidFill>
                  <a:srgbClr val="000000"/>
                </a:solidFill>
                <a:latin typeface="Cambria" pitchFamily="18" charset="0"/>
              </a:rPr>
              <a:t>Простагландини </a:t>
            </a:r>
            <a:r>
              <a:rPr lang="en-US" dirty="0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x-none">
                <a:solidFill>
                  <a:srgbClr val="000000"/>
                </a:solidFill>
                <a:latin typeface="Cambria" pitchFamily="18" charset="0"/>
              </a:rPr>
              <a:t>у терапији глаукома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000" b="1" dirty="0">
                <a:solidFill>
                  <a:srgbClr val="000000"/>
                </a:solidFill>
                <a:latin typeface="Cambria" pitchFamily="18" charset="0"/>
              </a:rPr>
              <a:t>Латанопрост-  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синтетски аналог простагландина Ф2 - Примењује се у виду капи за очи, дифундује кроз корнеу у унутрашњост ока и тамо се разграђује до активног облика. Повећава отицање очне водице још увек непознатим механизмом.</a:t>
            </a:r>
          </a:p>
          <a:p>
            <a:pPr lvl="0"/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Користи се једном дневно и нешто је ефикаснији од тимолола и бетаксолола. </a:t>
            </a:r>
          </a:p>
          <a:p>
            <a:pPr lvl="0"/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Нежељена дејства латанопроста: коњунктивитис (10% болесника) и промена боје дужице (7% болесника).</a:t>
            </a:r>
          </a:p>
          <a:p>
            <a:pPr lvl="0"/>
            <a:r>
              <a:rPr lang="ru-RU" sz="2000" b="1" dirty="0">
                <a:solidFill>
                  <a:srgbClr val="000000"/>
                </a:solidFill>
                <a:latin typeface="Cambria" pitchFamily="18" charset="0"/>
              </a:rPr>
              <a:t>Биматопрост 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- повећава отицање очне водице.</a:t>
            </a:r>
          </a:p>
          <a:p>
            <a:pPr marL="0" lvl="0" indent="0">
              <a:buNone/>
            </a:pP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По укапавању у око почиње да делује за 4 сата, а дејство му траје чак 24 часа. У односу на латанопрост, овај лек изазива већу хиперемију </a:t>
            </a: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коњунктиве и пигментацију ириса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995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</a:rPr>
              <a:t>Новине у терапији глаукома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780928"/>
            <a:ext cx="8147248" cy="4032622"/>
          </a:xfrm>
        </p:spPr>
        <p:txBody>
          <a:bodyPr/>
          <a:lstStyle/>
          <a:p>
            <a:r>
              <a:rPr lang="x-none" sz="2400" b="1" dirty="0" smtClean="0">
                <a:latin typeface="Cambria" pitchFamily="18" charset="0"/>
              </a:rPr>
              <a:t>Р</a:t>
            </a:r>
            <a:r>
              <a:rPr lang="en-US" sz="2400" b="1" dirty="0" err="1" smtClean="0">
                <a:latin typeface="Cambria" pitchFamily="18" charset="0"/>
              </a:rPr>
              <a:t>ипасудил</a:t>
            </a:r>
            <a:r>
              <a:rPr lang="x-none" sz="2400" b="1" dirty="0" smtClean="0">
                <a:latin typeface="Cambria" pitchFamily="18" charset="0"/>
              </a:rPr>
              <a:t> - </a:t>
            </a:r>
            <a:r>
              <a:rPr lang="en-US" sz="2400" dirty="0" err="1" smtClean="0">
                <a:latin typeface="Cambria" pitchFamily="18" charset="0"/>
              </a:rPr>
              <a:t>нови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лек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хронични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глауком</a:t>
            </a:r>
            <a:endParaRPr lang="x-none" sz="2400" dirty="0" smtClean="0">
              <a:latin typeface="Cambria" pitchFamily="18" charset="0"/>
            </a:endParaRPr>
          </a:p>
          <a:p>
            <a:r>
              <a:rPr lang="en-US" sz="2400" dirty="0" err="1" smtClean="0">
                <a:latin typeface="Cambria" pitchFamily="18" charset="0"/>
              </a:rPr>
              <a:t>инхибитор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>
                <a:latin typeface="Cambria" pitchFamily="18" charset="0"/>
              </a:rPr>
              <a:t>Rho </a:t>
            </a:r>
            <a:r>
              <a:rPr lang="en-US" sz="2400" dirty="0" err="1">
                <a:latin typeface="Cambria" pitchFamily="18" charset="0"/>
              </a:rPr>
              <a:t>киназе</a:t>
            </a:r>
            <a:r>
              <a:rPr lang="en-US" sz="2400" dirty="0">
                <a:latin typeface="Cambria" pitchFamily="18" charset="0"/>
              </a:rPr>
              <a:t> ROCK. Rho </a:t>
            </a:r>
            <a:r>
              <a:rPr lang="en-US" sz="2400" dirty="0" err="1">
                <a:latin typeface="Cambria" pitchFamily="18" charset="0"/>
              </a:rPr>
              <a:t>су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протеини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који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везују</a:t>
            </a:r>
            <a:r>
              <a:rPr lang="en-US" sz="2400" dirty="0">
                <a:latin typeface="Cambria" pitchFamily="18" charset="0"/>
              </a:rPr>
              <a:t> GTP, и </a:t>
            </a:r>
            <a:r>
              <a:rPr lang="en-US" sz="2400" dirty="0" err="1">
                <a:latin typeface="Cambria" pitchFamily="18" charset="0"/>
              </a:rPr>
              <a:t>чији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супстрат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су</a:t>
            </a:r>
            <a:r>
              <a:rPr lang="en-US" sz="2400" dirty="0">
                <a:latin typeface="Cambria" pitchFamily="18" charset="0"/>
              </a:rPr>
              <a:t> Rho </a:t>
            </a:r>
            <a:r>
              <a:rPr lang="en-US" sz="2400" dirty="0" err="1">
                <a:latin typeface="Cambria" pitchFamily="18" charset="0"/>
              </a:rPr>
              <a:t>киназе</a:t>
            </a:r>
            <a:r>
              <a:rPr lang="en-US" sz="2400" dirty="0">
                <a:latin typeface="Cambria" pitchFamily="18" charset="0"/>
              </a:rPr>
              <a:t> ROCK 1 и </a:t>
            </a:r>
            <a:r>
              <a:rPr lang="en-US" sz="2400" dirty="0" smtClean="0">
                <a:latin typeface="Cambria" pitchFamily="18" charset="0"/>
              </a:rPr>
              <a:t>2</a:t>
            </a:r>
            <a:endParaRPr lang="x-none" sz="2400" dirty="0" smtClean="0">
              <a:latin typeface="Cambria" pitchFamily="18" charset="0"/>
            </a:endParaRPr>
          </a:p>
          <a:p>
            <a:r>
              <a:rPr lang="en-US" sz="2400" dirty="0" err="1" smtClean="0">
                <a:latin typeface="Cambria" pitchFamily="18" charset="0"/>
              </a:rPr>
              <a:t>користи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x-none" sz="2400" dirty="0" smtClean="0">
                <a:latin typeface="Cambria" pitchFamily="18" charset="0"/>
              </a:rPr>
              <a:t>се</a:t>
            </a:r>
            <a:r>
              <a:rPr lang="en-US" sz="2400" dirty="0" smtClean="0">
                <a:latin typeface="Cambria" pitchFamily="18" charset="0"/>
              </a:rPr>
              <a:t> у </a:t>
            </a:r>
            <a:r>
              <a:rPr lang="en-US" sz="2400" dirty="0" err="1">
                <a:latin typeface="Cambria" pitchFamily="18" charset="0"/>
              </a:rPr>
              <a:t>виду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капи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очи</a:t>
            </a:r>
            <a:r>
              <a:rPr lang="en-US" sz="2400" dirty="0">
                <a:latin typeface="Cambria" pitchFamily="18" charset="0"/>
              </a:rPr>
              <a:t> (0.4%) </a:t>
            </a:r>
            <a:r>
              <a:rPr lang="en-US" sz="2400" dirty="0" err="1">
                <a:latin typeface="Cambria" pitchFamily="18" charset="0"/>
              </a:rPr>
              <a:t>заједно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аналозима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простагландина</a:t>
            </a:r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152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  <a:cs typeface="Calibri" pitchFamily="34" charset="0"/>
              </a:rPr>
              <a:t>ХИСТАМИН</a:t>
            </a:r>
            <a:endParaRPr lang="en-US" dirty="0">
              <a:latin typeface="Cambria" pitchFamily="18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Cambria" pitchFamily="18" charset="0"/>
              </a:rPr>
              <a:t>Биогени амин присутан у организму човека </a:t>
            </a:r>
          </a:p>
          <a:p>
            <a:r>
              <a:rPr lang="ru-RU" sz="2400" dirty="0">
                <a:latin typeface="Cambria" pitchFamily="18" charset="0"/>
              </a:rPr>
              <a:t>Настаје декарбоксилацијом амино-киселине хистидина у ћелијама ГИТ-а и другим ћелијама</a:t>
            </a:r>
          </a:p>
          <a:p>
            <a:r>
              <a:rPr lang="ru-RU" sz="2400" dirty="0">
                <a:latin typeface="Cambria" pitchFamily="18" charset="0"/>
              </a:rPr>
              <a:t>Има значајну улогу у низу физиолошких и патофизиолошких процеса у организму (медијатор алергијске и запаљенске реакције, важан фактор у лучењу ХЦЛ-а у желуцу, неуротрансмитер у </a:t>
            </a:r>
            <a:r>
              <a:rPr lang="ru-RU" sz="2400" dirty="0" smtClean="0">
                <a:latin typeface="Cambria" pitchFamily="18" charset="0"/>
              </a:rPr>
              <a:t>ЦНС-у</a:t>
            </a:r>
            <a:r>
              <a:rPr lang="en-US" sz="2400" dirty="0">
                <a:latin typeface="Cambria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1059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Cambria" pitchFamily="18" charset="0"/>
              </a:rPr>
              <a:t>АНС - </a:t>
            </a:r>
            <a:r>
              <a:rPr lang="x-none" dirty="0" smtClean="0">
                <a:latin typeface="Cambria" pitchFamily="18" charset="0"/>
              </a:rPr>
              <a:t>Парасимпатикус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363272" cy="4824710"/>
          </a:xfrm>
        </p:spPr>
        <p:txBody>
          <a:bodyPr/>
          <a:lstStyle/>
          <a:p>
            <a:r>
              <a:rPr lang="ru-RU" sz="2000" dirty="0">
                <a:latin typeface="Cambria" pitchFamily="18" charset="0"/>
              </a:rPr>
              <a:t>Центри парасимпатикуса се налазе у једрима неких </a:t>
            </a:r>
            <a:r>
              <a:rPr lang="ru-RU" sz="2000" dirty="0" smtClean="0">
                <a:latin typeface="Cambria" pitchFamily="18" charset="0"/>
              </a:rPr>
              <a:t>кранијалних нерава </a:t>
            </a:r>
            <a:r>
              <a:rPr lang="ru-RU" sz="2000" dirty="0">
                <a:latin typeface="Cambria" pitchFamily="18" charset="0"/>
              </a:rPr>
              <a:t>(</a:t>
            </a:r>
            <a:r>
              <a:rPr lang="ru-RU" sz="2000" dirty="0" smtClean="0">
                <a:latin typeface="Cambria" pitchFamily="18" charset="0"/>
              </a:rPr>
              <a:t>3, 7, </a:t>
            </a:r>
            <a:r>
              <a:rPr lang="ru-RU" sz="2000" dirty="0">
                <a:latin typeface="Cambria" pitchFamily="18" charset="0"/>
              </a:rPr>
              <a:t>9. и 10.) и у бочним роговима сакралног дела </a:t>
            </a:r>
            <a:r>
              <a:rPr lang="ru-RU" sz="2000" dirty="0" smtClean="0">
                <a:latin typeface="Cambria" pitchFamily="18" charset="0"/>
              </a:rPr>
              <a:t>кичмене мождине </a:t>
            </a:r>
            <a:r>
              <a:rPr lang="ru-RU" sz="2000" dirty="0">
                <a:latin typeface="Cambria" pitchFamily="18" charset="0"/>
              </a:rPr>
              <a:t>(сегменти </a:t>
            </a:r>
            <a:r>
              <a:rPr lang="ru-RU" sz="2000" dirty="0" smtClean="0">
                <a:latin typeface="Cambria" pitchFamily="18" charset="0"/>
              </a:rPr>
              <a:t>С2-С4)</a:t>
            </a:r>
          </a:p>
          <a:p>
            <a:r>
              <a:rPr lang="ru-RU" sz="2000" dirty="0" smtClean="0">
                <a:latin typeface="Cambria" pitchFamily="18" charset="0"/>
              </a:rPr>
              <a:t>Неурони </a:t>
            </a:r>
            <a:r>
              <a:rPr lang="ru-RU" sz="2000" dirty="0">
                <a:latin typeface="Cambria" pitchFamily="18" charset="0"/>
              </a:rPr>
              <a:t>из центара шаљу своје аксоне </a:t>
            </a:r>
            <a:r>
              <a:rPr lang="ru-RU" sz="2000" dirty="0" smtClean="0">
                <a:latin typeface="Cambria" pitchFamily="18" charset="0"/>
              </a:rPr>
              <a:t>до самих </a:t>
            </a:r>
            <a:r>
              <a:rPr lang="ru-RU" sz="2000" dirty="0">
                <a:latin typeface="Cambria" pitchFamily="18" charset="0"/>
              </a:rPr>
              <a:t>периферних </a:t>
            </a:r>
            <a:r>
              <a:rPr lang="ru-RU" sz="2000" dirty="0" smtClean="0">
                <a:latin typeface="Cambria" pitchFamily="18" charset="0"/>
              </a:rPr>
              <a:t>органа у чијим се зидовима налазе  ганглијске ћелије </a:t>
            </a:r>
          </a:p>
          <a:p>
            <a:r>
              <a:rPr lang="ru-RU" sz="2000" dirty="0" smtClean="0">
                <a:latin typeface="Cambria" pitchFamily="18" charset="0"/>
              </a:rPr>
              <a:t>На </a:t>
            </a:r>
            <a:r>
              <a:rPr lang="ru-RU" sz="2000" dirty="0">
                <a:latin typeface="Cambria" pitchFamily="18" charset="0"/>
              </a:rPr>
              <a:t>завршецима ових аксона излучује </a:t>
            </a:r>
            <a:r>
              <a:rPr lang="ru-RU" sz="2000" dirty="0" smtClean="0">
                <a:latin typeface="Cambria" pitchFamily="18" charset="0"/>
              </a:rPr>
              <a:t>се </a:t>
            </a:r>
            <a:r>
              <a:rPr lang="ru-RU" sz="2000" b="1" dirty="0" smtClean="0">
                <a:latin typeface="Cambria" pitchFamily="18" charset="0"/>
              </a:rPr>
              <a:t>ацетилхолин</a:t>
            </a:r>
            <a:r>
              <a:rPr lang="ru-RU" sz="2000" dirty="0">
                <a:latin typeface="Cambria" pitchFamily="18" charset="0"/>
              </a:rPr>
              <a:t>, </a:t>
            </a:r>
            <a:r>
              <a:rPr lang="ru-RU" sz="2000" dirty="0" smtClean="0">
                <a:latin typeface="Cambria" pitchFamily="18" charset="0"/>
              </a:rPr>
              <a:t>који </a:t>
            </a:r>
            <a:r>
              <a:rPr lang="ru-RU" sz="2000" dirty="0">
                <a:latin typeface="Cambria" pitchFamily="18" charset="0"/>
              </a:rPr>
              <a:t>активира никотинске рецепторе на </a:t>
            </a:r>
            <a:r>
              <a:rPr lang="ru-RU" sz="2000" dirty="0" smtClean="0">
                <a:latin typeface="Cambria" pitchFamily="18" charset="0"/>
              </a:rPr>
              <a:t>ганглијским ћелијама </a:t>
            </a:r>
          </a:p>
          <a:p>
            <a:r>
              <a:rPr lang="x-none" sz="2000" dirty="0" smtClean="0">
                <a:latin typeface="Cambria" pitchFamily="18" charset="0"/>
              </a:rPr>
              <a:t>Ганглијске </a:t>
            </a:r>
            <a:r>
              <a:rPr lang="x-none" sz="2000" dirty="0">
                <a:latin typeface="Cambria" pitchFamily="18" charset="0"/>
              </a:rPr>
              <a:t>ћелије пружају кратке аксоне који се завршавају на ефекторним ћелијама: ћелијама миокарда, глатким мишићним ћелијама и </a:t>
            </a:r>
            <a:r>
              <a:rPr lang="ru-RU" sz="2000" dirty="0">
                <a:latin typeface="Cambria" pitchFamily="18" charset="0"/>
              </a:rPr>
              <a:t>ћелијама егзокриних </a:t>
            </a:r>
            <a:r>
              <a:rPr lang="ru-RU" sz="2000" dirty="0" smtClean="0">
                <a:latin typeface="Cambria" pitchFamily="18" charset="0"/>
              </a:rPr>
              <a:t>жлезда</a:t>
            </a:r>
            <a:endParaRPr lang="ru-RU" sz="2000" dirty="0">
              <a:latin typeface="Cambria" pitchFamily="18" charset="0"/>
            </a:endParaRPr>
          </a:p>
          <a:p>
            <a:r>
              <a:rPr lang="ru-RU" sz="2000" dirty="0">
                <a:latin typeface="Cambria" pitchFamily="18" charset="0"/>
              </a:rPr>
              <a:t>На завршецима аксона ганглијских ћелија ослобађа се неуротрансмитер </a:t>
            </a:r>
            <a:r>
              <a:rPr lang="ru-RU" sz="2000" b="1" dirty="0">
                <a:latin typeface="Cambria" pitchFamily="18" charset="0"/>
              </a:rPr>
              <a:t>ацетилхолин</a:t>
            </a:r>
            <a:r>
              <a:rPr lang="ru-RU" sz="2000" dirty="0">
                <a:latin typeface="Cambria" pitchFamily="18" charset="0"/>
              </a:rPr>
              <a:t>, који се затим везује за мускаринске рецепторе на ефекторним ћелијама. </a:t>
            </a:r>
            <a:endParaRPr lang="en-US" sz="2000" dirty="0">
              <a:latin typeface="Cambria" pitchFamily="18" charset="0"/>
            </a:endParaRPr>
          </a:p>
          <a:p>
            <a:endParaRPr lang="ru-RU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871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</a:rPr>
              <a:t>Дејства хистамина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400" dirty="0">
                <a:latin typeface="Cambria" pitchFamily="18" charset="0"/>
              </a:rPr>
              <a:t>Срце- повећање контрактилности и повећање фреквенције срчаног рада</a:t>
            </a:r>
          </a:p>
          <a:p>
            <a:r>
              <a:rPr lang="x-none" sz="2400" dirty="0">
                <a:latin typeface="Cambria" pitchFamily="18" charset="0"/>
              </a:rPr>
              <a:t>Контракција глатких мишића дигестивног тракта</a:t>
            </a:r>
          </a:p>
          <a:p>
            <a:r>
              <a:rPr lang="x-none" sz="2400" dirty="0">
                <a:latin typeface="Cambria" pitchFamily="18" charset="0"/>
              </a:rPr>
              <a:t>Контракција глатких мишића бронхија- бронхоконстрикција </a:t>
            </a:r>
          </a:p>
          <a:p>
            <a:r>
              <a:rPr lang="x-none" sz="2400" dirty="0">
                <a:latin typeface="Cambria" pitchFamily="18" charset="0"/>
              </a:rPr>
              <a:t>Крвни судови (вазодилатација, задржавање крви на периферији, хипотензија)</a:t>
            </a:r>
          </a:p>
          <a:p>
            <a:r>
              <a:rPr lang="x-none" sz="2400" smtClean="0">
                <a:latin typeface="Cambria" pitchFamily="18" charset="0"/>
              </a:rPr>
              <a:t>Стимулација </a:t>
            </a:r>
            <a:r>
              <a:rPr lang="x-none" sz="2400" dirty="0">
                <a:latin typeface="Cambria" pitchFamily="18" charset="0"/>
              </a:rPr>
              <a:t>гастричне секреције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8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</a:rPr>
              <a:t>Антагонизовање дејства хистамина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400" dirty="0">
                <a:latin typeface="Cambria" pitchFamily="18" charset="0"/>
              </a:rPr>
              <a:t>Физиолошким антагонистима (нпр. адреналин чија су дејства на глатке мишиће супротна ефектима хистамина) </a:t>
            </a:r>
          </a:p>
          <a:p>
            <a:r>
              <a:rPr lang="x-none" sz="2400" dirty="0">
                <a:latin typeface="Cambria" pitchFamily="18" charset="0"/>
              </a:rPr>
              <a:t>Инхибицијом ослобађања хистамина ( нпр. Кромолин који спречава дегранулацију мастоцита и ослобађање хистамина </a:t>
            </a:r>
          </a:p>
          <a:p>
            <a:r>
              <a:rPr lang="x-none" sz="2400" dirty="0">
                <a:latin typeface="Cambria" pitchFamily="18" charset="0"/>
              </a:rPr>
              <a:t>Антихистаминицама-антагонисти хистаминских рецептора (Х1,Х2 ), чијом блокадом спречавају дејства хистамина</a:t>
            </a:r>
          </a:p>
          <a:p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677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62038"/>
            <a:ext cx="8075240" cy="926802"/>
          </a:xfrm>
        </p:spPr>
        <p:txBody>
          <a:bodyPr/>
          <a:lstStyle/>
          <a:p>
            <a:r>
              <a:rPr lang="en-US" dirty="0">
                <a:latin typeface="Cambria" pitchFamily="18" charset="0"/>
              </a:rPr>
              <a:t>H</a:t>
            </a:r>
            <a:r>
              <a:rPr lang="en-US" baseline="-25000" dirty="0">
                <a:latin typeface="Cambria" pitchFamily="18" charset="0"/>
              </a:rPr>
              <a:t>1</a:t>
            </a:r>
            <a:r>
              <a:rPr lang="en-US" dirty="0">
                <a:latin typeface="Cambria" pitchFamily="18" charset="0"/>
              </a:rPr>
              <a:t> a</a:t>
            </a:r>
            <a:r>
              <a:rPr lang="x-none" smtClean="0">
                <a:latin typeface="Cambria" pitchFamily="18" charset="0"/>
              </a:rPr>
              <a:t>нтихистаминици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896718"/>
          </a:xfrm>
        </p:spPr>
        <p:txBody>
          <a:bodyPr/>
          <a:lstStyle/>
          <a:p>
            <a:r>
              <a:rPr lang="x-none" sz="2400" dirty="0">
                <a:latin typeface="Cambria" pitchFamily="18" charset="0"/>
              </a:rPr>
              <a:t>Антагонизују сва дејства ендогеног хистамина, осим дејства на </a:t>
            </a:r>
            <a:r>
              <a:rPr lang="x-none" sz="2400">
                <a:latin typeface="Cambria" pitchFamily="18" charset="0"/>
              </a:rPr>
              <a:t>секрецију </a:t>
            </a:r>
            <a:r>
              <a:rPr lang="en-US" sz="2400" dirty="0" err="1" smtClean="0">
                <a:latin typeface="Cambria" pitchFamily="18" charset="0"/>
              </a:rPr>
              <a:t>HCl</a:t>
            </a:r>
            <a:r>
              <a:rPr lang="en-US" sz="2400" dirty="0" smtClean="0">
                <a:latin typeface="Cambria" pitchFamily="18" charset="0"/>
              </a:rPr>
              <a:t>-a</a:t>
            </a:r>
            <a:endParaRPr lang="sr-Cyrl-RS" sz="2400" dirty="0" smtClean="0">
              <a:latin typeface="Cambria" pitchFamily="18" charset="0"/>
            </a:endParaRPr>
          </a:p>
          <a:p>
            <a:r>
              <a:rPr lang="sr-Cyrl-RS" sz="2400" dirty="0" smtClean="0">
                <a:latin typeface="Cambria" pitchFamily="18" charset="0"/>
              </a:rPr>
              <a:t>Лекови из </a:t>
            </a:r>
            <a:r>
              <a:rPr lang="sr-Cyrl-RS" sz="2400" b="1" dirty="0" smtClean="0">
                <a:latin typeface="Cambria" pitchFamily="18" charset="0"/>
              </a:rPr>
              <a:t>прве генерације Х1 антихистаминика</a:t>
            </a:r>
            <a:r>
              <a:rPr lang="sr-Cyrl-RS" sz="2400" dirty="0" smtClean="0">
                <a:latin typeface="Cambria" pitchFamily="18" charset="0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Cambria" pitchFamily="18" charset="0"/>
              </a:rPr>
              <a:t>деривати етаноламина (дифенхидрамин, дименхидринат), 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Cambria" pitchFamily="18" charset="0"/>
              </a:rPr>
              <a:t>деривати етилендиамина (пириламин), 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Cambria" pitchFamily="18" charset="0"/>
              </a:rPr>
              <a:t>алкиламини (хлорфенирамин, хидроксизин, циклизин), </a:t>
            </a:r>
          </a:p>
          <a:p>
            <a:pPr>
              <a:buFont typeface="Wingdings" pitchFamily="2" charset="2"/>
              <a:buChar char="ü"/>
            </a:pPr>
            <a:r>
              <a:rPr lang="sr-Cyrl-RS" sz="2400" dirty="0" smtClean="0">
                <a:latin typeface="Cambria" pitchFamily="18" charset="0"/>
              </a:rPr>
              <a:t>фенотиазини(прометазин и ципрохептадин)</a:t>
            </a:r>
            <a:endParaRPr lang="x-none" sz="2400" dirty="0">
              <a:latin typeface="Cambria" pitchFamily="18" charset="0"/>
            </a:endParaRPr>
          </a:p>
          <a:p>
            <a:r>
              <a:rPr lang="x-none" sz="2400" dirty="0">
                <a:latin typeface="Cambria" pitchFamily="18" charset="0"/>
              </a:rPr>
              <a:t>Изазивају депресију </a:t>
            </a:r>
            <a:r>
              <a:rPr lang="x-none" sz="2400">
                <a:latin typeface="Cambria" pitchFamily="18" charset="0"/>
              </a:rPr>
              <a:t>ЦНС-а </a:t>
            </a:r>
            <a:r>
              <a:rPr lang="sr-Cyrl-RS" sz="2400" dirty="0" smtClean="0">
                <a:latin typeface="Cambria" pitchFamily="18" charset="0"/>
              </a:rPr>
              <a:t> - </a:t>
            </a:r>
            <a:r>
              <a:rPr lang="x-none" sz="2400" smtClean="0">
                <a:latin typeface="Cambria" pitchFamily="18" charset="0"/>
              </a:rPr>
              <a:t>седација </a:t>
            </a:r>
            <a:r>
              <a:rPr lang="x-none" sz="2400" dirty="0">
                <a:latin typeface="Cambria" pitchFamily="18" charset="0"/>
              </a:rPr>
              <a:t>и заустављање наузеје и повраћања код кинетоза</a:t>
            </a:r>
            <a:r>
              <a:rPr lang="x-none" sz="2400">
                <a:latin typeface="Cambria" pitchFamily="18" charset="0"/>
              </a:rPr>
              <a:t>) </a:t>
            </a:r>
            <a:endParaRPr lang="x-none" sz="2400" dirty="0" smtClean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88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H</a:t>
            </a:r>
            <a:r>
              <a:rPr lang="en-US" baseline="-25000" dirty="0">
                <a:latin typeface="Cambria" pitchFamily="18" charset="0"/>
              </a:rPr>
              <a:t>1</a:t>
            </a:r>
            <a:r>
              <a:rPr lang="en-US" dirty="0">
                <a:latin typeface="Cambria" pitchFamily="18" charset="0"/>
              </a:rPr>
              <a:t> a</a:t>
            </a:r>
            <a:r>
              <a:rPr lang="x-none">
                <a:latin typeface="Cambria" pitchFamily="18" charset="0"/>
              </a:rPr>
              <a:t>нтихистаминици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>
                <a:latin typeface="Cambria" pitchFamily="18" charset="0"/>
              </a:rPr>
              <a:t>Лекови из </a:t>
            </a:r>
            <a:r>
              <a:rPr lang="sr-Cyrl-RS" sz="2400" b="1" dirty="0">
                <a:latin typeface="Cambria" pitchFamily="18" charset="0"/>
              </a:rPr>
              <a:t>друге генерације Х1 </a:t>
            </a:r>
            <a:r>
              <a:rPr lang="sr-Cyrl-RS" sz="2400" b="1" dirty="0" smtClean="0">
                <a:latin typeface="Cambria" pitchFamily="18" charset="0"/>
              </a:rPr>
              <a:t>антихистаминика </a:t>
            </a:r>
            <a:r>
              <a:rPr lang="sr-Cyrl-RS" sz="2400" dirty="0" smtClean="0">
                <a:latin typeface="Cambria" pitchFamily="18" charset="0"/>
              </a:rPr>
              <a:t>– хидросолубилни деривати пиперидина који слабо пролазе у ЦНС и изазивају слабу седацију</a:t>
            </a:r>
          </a:p>
          <a:p>
            <a:r>
              <a:rPr lang="sr-Cyrl-RS" sz="2400" dirty="0" smtClean="0">
                <a:latin typeface="Cambria" pitchFamily="18" charset="0"/>
              </a:rPr>
              <a:t>лоратадин, деслоратадин, цетиризин, фексофенадин</a:t>
            </a:r>
          </a:p>
          <a:p>
            <a:pPr marL="0" lvl="0" indent="0">
              <a:buNone/>
            </a:pPr>
            <a:r>
              <a:rPr lang="x-none" sz="2400" smtClean="0">
                <a:solidFill>
                  <a:srgbClr val="000000"/>
                </a:solidFill>
                <a:latin typeface="Cambria" pitchFamily="18" charset="0"/>
              </a:rPr>
              <a:t>ИНДИКАЦИЈЕ</a:t>
            </a:r>
            <a:r>
              <a:rPr lang="sr-Cyrl-RS" sz="2400" dirty="0" smtClean="0">
                <a:solidFill>
                  <a:srgbClr val="000000"/>
                </a:solidFill>
                <a:latin typeface="Cambria" pitchFamily="18" charset="0"/>
              </a:rPr>
              <a:t> за Х1 антихистаминике:</a:t>
            </a:r>
            <a:endParaRPr lang="x-none" sz="2400">
              <a:solidFill>
                <a:srgbClr val="000000"/>
              </a:solidFill>
              <a:latin typeface="Cambria" pitchFamily="18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Уртикарија </a:t>
            </a:r>
          </a:p>
          <a:p>
            <a:pPr lvl="0">
              <a:buFont typeface="Wingdings" pitchFamily="2" charset="2"/>
              <a:buChar char="§"/>
            </a:pP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Алергијски ринитис  (сенска грозница)</a:t>
            </a:r>
          </a:p>
          <a:p>
            <a:pPr lvl="0">
              <a:buFont typeface="Wingdings" pitchFamily="2" charset="2"/>
              <a:buChar char="§"/>
            </a:pP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Алергија на лекове </a:t>
            </a:r>
          </a:p>
          <a:p>
            <a:pPr lvl="0">
              <a:buFont typeface="Wingdings" pitchFamily="2" charset="2"/>
              <a:buChar char="§"/>
            </a:pP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Анафилактичке реакције (адреналин, антихистаминик, гликокортикоид ) </a:t>
            </a:r>
          </a:p>
          <a:p>
            <a:pPr lvl="0">
              <a:buFont typeface="Wingdings" pitchFamily="2" charset="2"/>
              <a:buChar char="§"/>
            </a:pP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Кинетозе и  </a:t>
            </a:r>
            <a:r>
              <a:rPr lang="en-US" sz="2000" dirty="0" err="1">
                <a:solidFill>
                  <a:srgbClr val="000000"/>
                </a:solidFill>
                <a:latin typeface="Cambria" pitchFamily="18" charset="0"/>
              </a:rPr>
              <a:t>Menier</a:t>
            </a:r>
            <a:r>
              <a:rPr lang="en-US" sz="2000" dirty="0">
                <a:solidFill>
                  <a:srgbClr val="000000"/>
                </a:solidFill>
                <a:latin typeface="Cambria" pitchFamily="18" charset="0"/>
              </a:rPr>
              <a:t>-o</a:t>
            </a:r>
            <a:r>
              <a:rPr lang="x-none" sz="2000">
                <a:solidFill>
                  <a:srgbClr val="000000"/>
                </a:solidFill>
                <a:latin typeface="Cambria" pitchFamily="18" charset="0"/>
              </a:rPr>
              <a:t>в синдром</a:t>
            </a:r>
            <a:endParaRPr lang="en-US" sz="2000" dirty="0">
              <a:solidFill>
                <a:srgbClr val="000000"/>
              </a:solidFill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676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mbria" pitchFamily="18" charset="0"/>
              </a:rPr>
              <a:t>H</a:t>
            </a:r>
            <a:r>
              <a:rPr lang="en-US" baseline="-25000" dirty="0">
                <a:latin typeface="Cambria" pitchFamily="18" charset="0"/>
              </a:rPr>
              <a:t>1</a:t>
            </a:r>
            <a:r>
              <a:rPr lang="en-US" dirty="0">
                <a:latin typeface="Cambria" pitchFamily="18" charset="0"/>
              </a:rPr>
              <a:t> </a:t>
            </a:r>
            <a:r>
              <a:rPr lang="x-none" dirty="0">
                <a:latin typeface="Cambria" pitchFamily="18" charset="0"/>
              </a:rPr>
              <a:t>антихистаминици </a:t>
            </a:r>
            <a:br>
              <a:rPr lang="x-none" dirty="0">
                <a:latin typeface="Cambria" pitchFamily="18" charset="0"/>
              </a:rPr>
            </a:br>
            <a:r>
              <a:rPr lang="x-none" dirty="0">
                <a:latin typeface="Cambria" pitchFamily="18" charset="0"/>
              </a:rPr>
              <a:t>нежељена дејства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400" dirty="0">
                <a:latin typeface="Cambria" pitchFamily="18" charset="0"/>
              </a:rPr>
              <a:t>Седација и поспаност, вртоглавица и осећај умора</a:t>
            </a:r>
          </a:p>
          <a:p>
            <a:r>
              <a:rPr lang="x-none" sz="2400" dirty="0" smtClean="0">
                <a:latin typeface="Cambria" pitchFamily="18" charset="0"/>
              </a:rPr>
              <a:t>Сувоћа </a:t>
            </a:r>
            <a:r>
              <a:rPr lang="x-none" sz="2400" dirty="0">
                <a:latin typeface="Cambria" pitchFamily="18" charset="0"/>
              </a:rPr>
              <a:t>уста, поремећаји вида, ретенција мокраће, опстипација и палпитације (антихолинергичка дејства)</a:t>
            </a:r>
          </a:p>
          <a:p>
            <a:r>
              <a:rPr lang="x-none" sz="2400" b="1" dirty="0">
                <a:latin typeface="Cambria" pitchFamily="18" charset="0"/>
              </a:rPr>
              <a:t>ТРИГОНИЦИ</a:t>
            </a:r>
            <a:r>
              <a:rPr lang="x-none" sz="2400" dirty="0">
                <a:latin typeface="Cambria" pitchFamily="18" charset="0"/>
              </a:rPr>
              <a:t>  - ометају способност управљања возилом или извођење других прецизних радњи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583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mbria" pitchFamily="18" charset="0"/>
              </a:rPr>
              <a:t>H</a:t>
            </a:r>
            <a:r>
              <a:rPr lang="en-US" sz="4000" baseline="-25000" dirty="0">
                <a:latin typeface="Cambria" pitchFamily="18" charset="0"/>
              </a:rPr>
              <a:t>2</a:t>
            </a:r>
            <a:r>
              <a:rPr lang="en-US" sz="4000" dirty="0">
                <a:latin typeface="Cambria" pitchFamily="18" charset="0"/>
              </a:rPr>
              <a:t> </a:t>
            </a:r>
            <a:r>
              <a:rPr lang="x-none" sz="4000" dirty="0">
                <a:latin typeface="Cambria" pitchFamily="18" charset="0"/>
              </a:rPr>
              <a:t>антихистаминици</a:t>
            </a:r>
            <a:endParaRPr lang="en-US" sz="40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800" dirty="0">
                <a:latin typeface="Cambria" pitchFamily="18" charset="0"/>
              </a:rPr>
              <a:t>Циметидин, ранитидин (</a:t>
            </a:r>
            <a:r>
              <a:rPr lang="en-US" sz="2800" dirty="0" err="1">
                <a:latin typeface="Cambria" pitchFamily="18" charset="0"/>
              </a:rPr>
              <a:t>Ranisan</a:t>
            </a:r>
            <a:r>
              <a:rPr lang="en-US" sz="2800" dirty="0">
                <a:latin typeface="Cambria" pitchFamily="18" charset="0"/>
              </a:rPr>
              <a:t>®, </a:t>
            </a:r>
            <a:r>
              <a:rPr lang="en-US" sz="2800" dirty="0" err="1">
                <a:latin typeface="Cambria" pitchFamily="18" charset="0"/>
              </a:rPr>
              <a:t>Ranital</a:t>
            </a:r>
            <a:r>
              <a:rPr lang="en-US" sz="2800" dirty="0">
                <a:latin typeface="Cambria" pitchFamily="18" charset="0"/>
              </a:rPr>
              <a:t>®), </a:t>
            </a:r>
            <a:r>
              <a:rPr lang="x-none" sz="2800" dirty="0">
                <a:latin typeface="Cambria" pitchFamily="18" charset="0"/>
              </a:rPr>
              <a:t>фамотидин (</a:t>
            </a:r>
            <a:r>
              <a:rPr lang="en-US" sz="2800" dirty="0" err="1">
                <a:latin typeface="Cambria" pitchFamily="18" charset="0"/>
              </a:rPr>
              <a:t>Famosan</a:t>
            </a:r>
            <a:r>
              <a:rPr lang="en-US" sz="2800" dirty="0">
                <a:latin typeface="Cambria" pitchFamily="18" charset="0"/>
              </a:rPr>
              <a:t>®,</a:t>
            </a:r>
            <a:r>
              <a:rPr lang="en-US" sz="2800" dirty="0" err="1">
                <a:latin typeface="Cambria" pitchFamily="18" charset="0"/>
              </a:rPr>
              <a:t>Famotidin</a:t>
            </a:r>
            <a:r>
              <a:rPr lang="en-US" sz="2800" dirty="0">
                <a:latin typeface="Cambria" pitchFamily="18" charset="0"/>
              </a:rPr>
              <a:t>®)</a:t>
            </a:r>
          </a:p>
          <a:p>
            <a:r>
              <a:rPr lang="x-none" sz="2800" dirty="0">
                <a:latin typeface="Cambria" pitchFamily="18" charset="0"/>
              </a:rPr>
              <a:t>Спречавањем везивања хистамина за Х2 рецепторе у паријеталним ћелијама желуца инхибирају секрецију </a:t>
            </a:r>
            <a:r>
              <a:rPr lang="en-US" sz="2800" dirty="0" err="1">
                <a:latin typeface="Cambria" pitchFamily="18" charset="0"/>
              </a:rPr>
              <a:t>HCl</a:t>
            </a:r>
            <a:r>
              <a:rPr lang="en-US" sz="2800" dirty="0">
                <a:latin typeface="Cambria" pitchFamily="18" charset="0"/>
              </a:rPr>
              <a:t>-</a:t>
            </a:r>
            <a:r>
              <a:rPr lang="x-none" sz="2800" dirty="0">
                <a:latin typeface="Cambria" pitchFamily="18" charset="0"/>
              </a:rPr>
              <a:t>а </a:t>
            </a:r>
          </a:p>
          <a:p>
            <a:r>
              <a:rPr lang="x-none" sz="2800" dirty="0">
                <a:latin typeface="Cambria" pitchFamily="18" charset="0"/>
              </a:rPr>
              <a:t>Индикације: дуоденални улкус, желудачни улкус, рефлуксни езофагитис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4582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>
                <a:latin typeface="Cambria" pitchFamily="18" charset="0"/>
              </a:rPr>
              <a:t>СЕРОТОНИН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800" dirty="0">
                <a:latin typeface="Cambria" pitchFamily="18" charset="0"/>
              </a:rPr>
              <a:t>Биогени амин који се синтетише и депонује у организму човека (ентерохромафине ћелије црева и тромбоцити)</a:t>
            </a:r>
          </a:p>
          <a:p>
            <a:r>
              <a:rPr lang="x-none" sz="2800" dirty="0">
                <a:latin typeface="Cambria" pitchFamily="18" charset="0"/>
              </a:rPr>
              <a:t>Изазива контракцију глатких мишића артериола и вена и стимулише глатке мишиће бронхија и дигестивног тракта</a:t>
            </a:r>
          </a:p>
          <a:p>
            <a:r>
              <a:rPr lang="x-none" sz="2800" dirty="0">
                <a:latin typeface="Cambria" pitchFamily="18" charset="0"/>
              </a:rPr>
              <a:t>Индукује агрегацију тромбоцита, али се у њима и депонује и из њих ослобађа </a:t>
            </a:r>
          </a:p>
          <a:p>
            <a:r>
              <a:rPr lang="x-none" sz="2800" dirty="0">
                <a:latin typeface="Cambria" pitchFamily="18" charset="0"/>
              </a:rPr>
              <a:t>Неуротрансмитер у ЦНС-у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206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Cambria" pitchFamily="18" charset="0"/>
              </a:rPr>
              <a:t>Серотонински(5-</a:t>
            </a:r>
            <a:r>
              <a:rPr lang="en-US" dirty="0">
                <a:latin typeface="Cambria" pitchFamily="18" charset="0"/>
              </a:rPr>
              <a:t>HT) </a:t>
            </a:r>
            <a:r>
              <a:rPr lang="x-none" dirty="0">
                <a:latin typeface="Cambria" pitchFamily="18" charset="0"/>
              </a:rPr>
              <a:t>рецептори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Cambria" pitchFamily="18" charset="0"/>
              </a:rPr>
              <a:t>5-HT</a:t>
            </a:r>
            <a:r>
              <a:rPr lang="en-US" sz="2400" baseline="-25000" dirty="0">
                <a:latin typeface="Cambria" pitchFamily="18" charset="0"/>
              </a:rPr>
              <a:t>1 </a:t>
            </a:r>
            <a:r>
              <a:rPr lang="en-US" sz="2400" dirty="0">
                <a:latin typeface="Cambria" pitchFamily="18" charset="0"/>
              </a:rPr>
              <a:t>– (A, B, C, D)- </a:t>
            </a:r>
            <a:r>
              <a:rPr lang="x-none" sz="2400" dirty="0">
                <a:latin typeface="Cambria" pitchFamily="18" charset="0"/>
              </a:rPr>
              <a:t>у мозгу и периферним ткивима; учествују у релаксацији глатких мишића </a:t>
            </a:r>
          </a:p>
          <a:p>
            <a:r>
              <a:rPr lang="x-none" sz="2400" dirty="0">
                <a:latin typeface="Cambria" pitchFamily="18" charset="0"/>
              </a:rPr>
              <a:t>5-</a:t>
            </a:r>
            <a:r>
              <a:rPr lang="en-US" sz="2400" dirty="0">
                <a:latin typeface="Cambria" pitchFamily="18" charset="0"/>
              </a:rPr>
              <a:t>HT</a:t>
            </a:r>
            <a:r>
              <a:rPr lang="en-US" sz="2400" baseline="-25000" dirty="0">
                <a:latin typeface="Cambria" pitchFamily="18" charset="0"/>
              </a:rPr>
              <a:t>2</a:t>
            </a:r>
            <a:r>
              <a:rPr lang="en-US" sz="2400" dirty="0">
                <a:latin typeface="Cambria" pitchFamily="18" charset="0"/>
              </a:rPr>
              <a:t> – </a:t>
            </a:r>
            <a:r>
              <a:rPr lang="x-none" sz="2400" dirty="0">
                <a:latin typeface="Cambria" pitchFamily="18" charset="0"/>
              </a:rPr>
              <a:t>хомогени, учествују у контракцији глатких мишића и агрегацији тромбоцита</a:t>
            </a:r>
          </a:p>
          <a:p>
            <a:r>
              <a:rPr lang="x-none" sz="2400" dirty="0">
                <a:latin typeface="Cambria" pitchFamily="18" charset="0"/>
              </a:rPr>
              <a:t>5-</a:t>
            </a:r>
            <a:r>
              <a:rPr lang="en-US" sz="2400" dirty="0">
                <a:latin typeface="Cambria" pitchFamily="18" charset="0"/>
              </a:rPr>
              <a:t>HT</a:t>
            </a:r>
            <a:r>
              <a:rPr lang="en-US" sz="2400" baseline="-25000" dirty="0">
                <a:latin typeface="Cambria" pitchFamily="18" charset="0"/>
              </a:rPr>
              <a:t>3</a:t>
            </a:r>
            <a:r>
              <a:rPr lang="en-US" sz="2400" dirty="0">
                <a:latin typeface="Cambria" pitchFamily="18" charset="0"/>
              </a:rPr>
              <a:t> –</a:t>
            </a:r>
            <a:r>
              <a:rPr lang="x-none" sz="2400" dirty="0">
                <a:latin typeface="Cambria" pitchFamily="18" charset="0"/>
              </a:rPr>
              <a:t>хетерогени, у аутономним и сензорним нервима</a:t>
            </a:r>
          </a:p>
          <a:p>
            <a:r>
              <a:rPr lang="x-none" sz="2400" dirty="0">
                <a:latin typeface="Cambria" pitchFamily="18" charset="0"/>
              </a:rPr>
              <a:t>5-</a:t>
            </a:r>
            <a:r>
              <a:rPr lang="en-US" sz="2400" dirty="0">
                <a:latin typeface="Cambria" pitchFamily="18" charset="0"/>
              </a:rPr>
              <a:t>HT</a:t>
            </a:r>
            <a:r>
              <a:rPr lang="en-US" sz="2400" baseline="-25000" dirty="0">
                <a:latin typeface="Cambria" pitchFamily="18" charset="0"/>
              </a:rPr>
              <a:t>4</a:t>
            </a:r>
            <a:r>
              <a:rPr lang="en-US" sz="2400" dirty="0">
                <a:latin typeface="Cambria" pitchFamily="18" charset="0"/>
              </a:rPr>
              <a:t> –  </a:t>
            </a:r>
            <a:r>
              <a:rPr lang="x-none" sz="2400" dirty="0">
                <a:latin typeface="Cambria" pitchFamily="18" charset="0"/>
              </a:rPr>
              <a:t>у глатким мишићима и ЦНС-у</a:t>
            </a:r>
          </a:p>
          <a:p>
            <a:r>
              <a:rPr lang="x-none" sz="2400" dirty="0">
                <a:latin typeface="Cambria" pitchFamily="18" charset="0"/>
              </a:rPr>
              <a:t>5-</a:t>
            </a:r>
            <a:r>
              <a:rPr lang="en-US" sz="2400" dirty="0">
                <a:latin typeface="Cambria" pitchFamily="18" charset="0"/>
              </a:rPr>
              <a:t>HT</a:t>
            </a:r>
            <a:r>
              <a:rPr lang="en-US" sz="2400" baseline="-25000" dirty="0">
                <a:latin typeface="Cambria" pitchFamily="18" charset="0"/>
              </a:rPr>
              <a:t>5 </a:t>
            </a:r>
            <a:r>
              <a:rPr lang="en-US" sz="2400" dirty="0">
                <a:latin typeface="Cambria" pitchFamily="18" charset="0"/>
              </a:rPr>
              <a:t>– </a:t>
            </a:r>
            <a:r>
              <a:rPr lang="x-none" sz="2400" dirty="0">
                <a:latin typeface="Cambria" pitchFamily="18" charset="0"/>
              </a:rPr>
              <a:t>откривен у ЦНС-у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255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Cambria" pitchFamily="18" charset="0"/>
              </a:rPr>
              <a:t>СЕРОТОНИНСКИ АГОНИСТИ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800" dirty="0">
                <a:latin typeface="Cambria" pitchFamily="18" charset="0"/>
              </a:rPr>
              <a:t>Агонисти 5-</a:t>
            </a:r>
            <a:r>
              <a:rPr lang="en-US" sz="2800" dirty="0">
                <a:latin typeface="Cambria" pitchFamily="18" charset="0"/>
              </a:rPr>
              <a:t>HT1A –</a:t>
            </a:r>
            <a:r>
              <a:rPr lang="x-none" sz="2800" dirty="0">
                <a:latin typeface="Cambria" pitchFamily="18" charset="0"/>
              </a:rPr>
              <a:t>буспирон, гепирон- антианксиозни лекови</a:t>
            </a:r>
          </a:p>
          <a:p>
            <a:r>
              <a:rPr lang="x-none" sz="2800" dirty="0">
                <a:latin typeface="Cambria" pitchFamily="18" charset="0"/>
              </a:rPr>
              <a:t>Агонисти 5-</a:t>
            </a:r>
            <a:r>
              <a:rPr lang="en-US" sz="2800" dirty="0">
                <a:latin typeface="Cambria" pitchFamily="18" charset="0"/>
              </a:rPr>
              <a:t>HT1D- </a:t>
            </a:r>
            <a:r>
              <a:rPr lang="x-none" sz="2800" dirty="0">
                <a:latin typeface="Cambria" pitchFamily="18" charset="0"/>
              </a:rPr>
              <a:t>суматриптан и група *триптана*- у третману акутног напада мигрене</a:t>
            </a:r>
          </a:p>
          <a:p>
            <a:r>
              <a:rPr lang="x-none" sz="2800" dirty="0">
                <a:latin typeface="Cambria" pitchFamily="18" charset="0"/>
              </a:rPr>
              <a:t>Агонисти 5-</a:t>
            </a:r>
            <a:r>
              <a:rPr lang="en-US" sz="2800" dirty="0">
                <a:latin typeface="Cambria" pitchFamily="18" charset="0"/>
              </a:rPr>
              <a:t>HT4 –</a:t>
            </a:r>
            <a:r>
              <a:rPr lang="x-none" sz="2800" dirty="0">
                <a:latin typeface="Cambria" pitchFamily="18" charset="0"/>
              </a:rPr>
              <a:t>цисаприд- прокинетик; ЛСД , као неселективни агониста 5-ХТ рецептора има токсиколошки значај (халуциноген)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112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Cambria" pitchFamily="18" charset="0"/>
              </a:rPr>
              <a:t>СЕРОТОНИНСКИ  АНТАГОНИСТИ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sz="2400" dirty="0">
                <a:latin typeface="Cambria" pitchFamily="18" charset="0"/>
              </a:rPr>
              <a:t>Ципрохептадин- (неселективни) – блокира све ефекте хистамина и серотонина на глатке мишиће </a:t>
            </a:r>
          </a:p>
          <a:p>
            <a:r>
              <a:rPr lang="x-none" sz="2400" dirty="0">
                <a:latin typeface="Cambria" pitchFamily="18" charset="0"/>
              </a:rPr>
              <a:t>Кетансерин-блокира 5</a:t>
            </a:r>
            <a:r>
              <a:rPr lang="en-US" sz="2400" dirty="0">
                <a:latin typeface="Cambria" pitchFamily="18" charset="0"/>
              </a:rPr>
              <a:t>HT2 </a:t>
            </a:r>
            <a:r>
              <a:rPr lang="x-none" sz="2400" dirty="0">
                <a:latin typeface="Cambria" pitchFamily="18" charset="0"/>
              </a:rPr>
              <a:t>и алфа1 адр.рецепторе и тако блокира агрегацију тромбоцита и изазива хипотензију</a:t>
            </a:r>
          </a:p>
          <a:p>
            <a:r>
              <a:rPr lang="x-none" sz="2400" dirty="0" smtClean="0">
                <a:latin typeface="Cambria" pitchFamily="18" charset="0"/>
              </a:rPr>
              <a:t>Ондасетрон, гранисетрон, палоносетрон -блокирају </a:t>
            </a:r>
            <a:r>
              <a:rPr lang="x-none" sz="2400" dirty="0">
                <a:latin typeface="Cambria" pitchFamily="18" charset="0"/>
              </a:rPr>
              <a:t>5</a:t>
            </a:r>
            <a:r>
              <a:rPr lang="en-US" sz="2400" dirty="0">
                <a:latin typeface="Cambria" pitchFamily="18" charset="0"/>
              </a:rPr>
              <a:t>HT3 </a:t>
            </a:r>
            <a:r>
              <a:rPr lang="x-none" sz="2400" dirty="0">
                <a:latin typeface="Cambria" pitchFamily="18" charset="0"/>
              </a:rPr>
              <a:t>и </a:t>
            </a:r>
            <a:r>
              <a:rPr lang="x-none" sz="2400" dirty="0" smtClean="0">
                <a:latin typeface="Cambria" pitchFamily="18" charset="0"/>
              </a:rPr>
              <a:t>отклањају </a:t>
            </a:r>
            <a:r>
              <a:rPr lang="x-none" sz="2400" dirty="0">
                <a:latin typeface="Cambria" pitchFamily="18" charset="0"/>
              </a:rPr>
              <a:t>наузеју и повраћање код цитостатске и радиотерапије</a:t>
            </a:r>
          </a:p>
          <a:p>
            <a:r>
              <a:rPr lang="x-none" sz="2400" dirty="0">
                <a:latin typeface="Cambria" pitchFamily="18" charset="0"/>
              </a:rPr>
              <a:t>Рисперидон - блокира 5</a:t>
            </a:r>
            <a:r>
              <a:rPr lang="en-US" sz="2400" dirty="0">
                <a:latin typeface="Cambria" pitchFamily="18" charset="0"/>
              </a:rPr>
              <a:t>HT 2</a:t>
            </a:r>
            <a:r>
              <a:rPr lang="x-none" sz="2400" dirty="0">
                <a:latin typeface="Cambria" pitchFamily="18" charset="0"/>
              </a:rPr>
              <a:t>А-2</a:t>
            </a:r>
            <a:r>
              <a:rPr lang="en-US" sz="2400" dirty="0">
                <a:latin typeface="Cambria" pitchFamily="18" charset="0"/>
              </a:rPr>
              <a:t>c </a:t>
            </a:r>
            <a:r>
              <a:rPr lang="x-none" sz="2400" dirty="0">
                <a:latin typeface="Cambria" pitchFamily="18" charset="0"/>
              </a:rPr>
              <a:t>рец и </a:t>
            </a:r>
            <a:r>
              <a:rPr lang="en-US" sz="2400" dirty="0">
                <a:latin typeface="Cambria" pitchFamily="18" charset="0"/>
              </a:rPr>
              <a:t>D2 </a:t>
            </a:r>
            <a:r>
              <a:rPr lang="x-none" sz="2400" dirty="0">
                <a:latin typeface="Cambria" pitchFamily="18" charset="0"/>
              </a:rPr>
              <a:t>рец – атипични антипсихотик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779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АНС - Симпатикус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752702"/>
          </a:xfrm>
        </p:spPr>
        <p:txBody>
          <a:bodyPr/>
          <a:lstStyle/>
          <a:p>
            <a:r>
              <a:rPr lang="ru-RU" sz="2000" dirty="0">
                <a:latin typeface="Cambria" pitchFamily="18" charset="0"/>
              </a:rPr>
              <a:t>Центри симпатикуса се налазе у бочним роговима </a:t>
            </a:r>
            <a:r>
              <a:rPr lang="ru-RU" sz="2000" dirty="0" smtClean="0">
                <a:latin typeface="Cambria" pitchFamily="18" charset="0"/>
              </a:rPr>
              <a:t>кичмене мождине </a:t>
            </a:r>
            <a:r>
              <a:rPr lang="ru-RU" sz="2000" dirty="0">
                <a:latin typeface="Cambria" pitchFamily="18" charset="0"/>
              </a:rPr>
              <a:t>(од 8. вратног до 2. лумбалног сегмента). </a:t>
            </a:r>
            <a:r>
              <a:rPr lang="ru-RU" sz="2000" dirty="0" smtClean="0">
                <a:latin typeface="Cambria" pitchFamily="18" charset="0"/>
              </a:rPr>
              <a:t>Аксони преганглијских неурона </a:t>
            </a:r>
            <a:r>
              <a:rPr lang="ru-RU" sz="2000" dirty="0">
                <a:latin typeface="Cambria" pitchFamily="18" charset="0"/>
              </a:rPr>
              <a:t>излазе из кичмене </a:t>
            </a:r>
            <a:r>
              <a:rPr lang="ru-RU" sz="2000" dirty="0" smtClean="0">
                <a:latin typeface="Cambria" pitchFamily="18" charset="0"/>
              </a:rPr>
              <a:t>мождине и долазе </a:t>
            </a:r>
            <a:r>
              <a:rPr lang="ru-RU" sz="2000" dirty="0">
                <a:latin typeface="Cambria" pitchFamily="18" charset="0"/>
              </a:rPr>
              <a:t>до </a:t>
            </a:r>
            <a:r>
              <a:rPr lang="ru-RU" sz="2000" dirty="0" smtClean="0">
                <a:latin typeface="Cambria" pitchFamily="18" charset="0"/>
              </a:rPr>
              <a:t>ганглија</a:t>
            </a:r>
          </a:p>
          <a:p>
            <a:r>
              <a:rPr lang="ru-RU" sz="2000" dirty="0" smtClean="0">
                <a:latin typeface="Cambria" pitchFamily="18" charset="0"/>
              </a:rPr>
              <a:t>Симпатичке </a:t>
            </a:r>
            <a:r>
              <a:rPr lang="ru-RU" sz="2000" dirty="0">
                <a:latin typeface="Cambria" pitchFamily="18" charset="0"/>
              </a:rPr>
              <a:t>ганглије чине два ланца </a:t>
            </a:r>
            <a:r>
              <a:rPr lang="ru-RU" sz="2000" dirty="0" smtClean="0">
                <a:latin typeface="Cambria" pitchFamily="18" charset="0"/>
              </a:rPr>
              <a:t>са 22 ганглије </a:t>
            </a:r>
            <a:r>
              <a:rPr lang="ru-RU" sz="2000" dirty="0">
                <a:latin typeface="Cambria" pitchFamily="18" charset="0"/>
              </a:rPr>
              <a:t>смештене са бочне стране кичменог </a:t>
            </a:r>
            <a:r>
              <a:rPr lang="ru-RU" sz="2000" dirty="0" smtClean="0">
                <a:latin typeface="Cambria" pitchFamily="18" charset="0"/>
              </a:rPr>
              <a:t>стуба</a:t>
            </a:r>
          </a:p>
          <a:p>
            <a:pPr lvl="0"/>
            <a:r>
              <a:rPr lang="ru-RU" sz="2000" dirty="0" smtClean="0">
                <a:latin typeface="Cambria" pitchFamily="18" charset="0"/>
              </a:rPr>
              <a:t>На завршецима ових </a:t>
            </a:r>
            <a:r>
              <a:rPr lang="ru-RU" sz="2000" dirty="0">
                <a:latin typeface="Cambria" pitchFamily="18" charset="0"/>
              </a:rPr>
              <a:t>аксона излучује се неуротрансмитер </a:t>
            </a:r>
            <a:r>
              <a:rPr lang="ru-RU" sz="2000" b="1" dirty="0" smtClean="0">
                <a:latin typeface="Cambria" pitchFamily="18" charset="0"/>
              </a:rPr>
              <a:t>ацетилхолин</a:t>
            </a:r>
            <a:r>
              <a:rPr lang="ru-RU" sz="2000" dirty="0" smtClean="0">
                <a:latin typeface="Cambria" pitchFamily="18" charset="0"/>
              </a:rPr>
              <a:t>, који </a:t>
            </a:r>
            <a:r>
              <a:rPr lang="ru-RU" sz="2000" dirty="0" smtClean="0">
                <a:solidFill>
                  <a:srgbClr val="000000"/>
                </a:solidFill>
                <a:latin typeface="Cambria" pitchFamily="18" charset="0"/>
              </a:rPr>
              <a:t>се 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везује за никотинске рецепторе на неуронима ганглија </a:t>
            </a:r>
          </a:p>
          <a:p>
            <a:pPr lvl="0"/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Активирани неурони ганглија шаљу своје аксоне до периферних органа (срца, гастроинтестиналног тракта, итд). </a:t>
            </a:r>
          </a:p>
          <a:p>
            <a:pPr lvl="0"/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На завршецима ових аксона излучује се неуротрансмитер </a:t>
            </a:r>
            <a:r>
              <a:rPr lang="ru-RU" sz="2000" b="1" dirty="0">
                <a:solidFill>
                  <a:srgbClr val="000000"/>
                </a:solidFill>
                <a:latin typeface="Cambria" pitchFamily="18" charset="0"/>
              </a:rPr>
              <a:t>норадреналин 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који се везује за алфа или бета рецепторе на мембрани ћелија периферних органа</a:t>
            </a:r>
            <a:endParaRPr lang="en-US" sz="2000" dirty="0">
              <a:solidFill>
                <a:srgbClr val="000000"/>
              </a:solidFill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8677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91264" cy="566762"/>
          </a:xfrm>
        </p:spPr>
        <p:txBody>
          <a:bodyPr/>
          <a:lstStyle/>
          <a:p>
            <a:r>
              <a:rPr lang="x-none" sz="2800" dirty="0" smtClean="0"/>
              <a:t>Дејство симпатикуса и парасимпатикуса на различите органе </a:t>
            </a:r>
            <a:endParaRPr lang="en-US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052872" cy="4186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05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x-none" dirty="0">
                <a:latin typeface="Cambria" pitchFamily="18" charset="0"/>
              </a:rPr>
              <a:t>Рецептори у </a:t>
            </a:r>
            <a:r>
              <a:rPr lang="x-none" dirty="0" smtClean="0">
                <a:latin typeface="Cambria" pitchFamily="18" charset="0"/>
              </a:rPr>
              <a:t>АНС-у</a:t>
            </a:r>
            <a:br>
              <a:rPr lang="x-none" dirty="0" smtClean="0">
                <a:latin typeface="Cambria" pitchFamily="18" charset="0"/>
              </a:rPr>
            </a:br>
            <a:r>
              <a:rPr lang="sr-Cyrl-CS" dirty="0" smtClean="0">
                <a:latin typeface="Cambria" pitchFamily="18" charset="0"/>
              </a:rPr>
              <a:t>Никотински </a:t>
            </a:r>
            <a:r>
              <a:rPr lang="sr-Cyrl-CS" dirty="0">
                <a:latin typeface="Cambria" pitchFamily="18" charset="0"/>
              </a:rPr>
              <a:t>рецептори 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525962"/>
          </a:xfrm>
        </p:spPr>
        <p:txBody>
          <a:bodyPr/>
          <a:lstStyle/>
          <a:p>
            <a:r>
              <a:rPr lang="sr-Cyrl-CS" sz="2400" dirty="0" smtClean="0">
                <a:latin typeface="Cambria" pitchFamily="18" charset="0"/>
              </a:rPr>
              <a:t>Добили</a:t>
            </a:r>
            <a:r>
              <a:rPr lang="x-none" sz="2400" dirty="0">
                <a:latin typeface="Cambria" pitchFamily="18" charset="0"/>
              </a:rPr>
              <a:t> </a:t>
            </a:r>
            <a:r>
              <a:rPr lang="x-none" sz="2400" dirty="0" smtClean="0">
                <a:latin typeface="Cambria" pitchFamily="18" charset="0"/>
              </a:rPr>
              <a:t>су име</a:t>
            </a:r>
            <a:r>
              <a:rPr lang="sr-Cyrl-CS" sz="2400" dirty="0" smtClean="0">
                <a:latin typeface="Cambria" pitchFamily="18" charset="0"/>
              </a:rPr>
              <a:t> </a:t>
            </a:r>
            <a:r>
              <a:rPr lang="sr-Cyrl-CS" sz="2400" dirty="0">
                <a:latin typeface="Cambria" pitchFamily="18" charset="0"/>
              </a:rPr>
              <a:t>по никотину, алкалоиду из дувана, који </a:t>
            </a:r>
            <a:r>
              <a:rPr lang="sr-Cyrl-CS" sz="2400" dirty="0" smtClean="0">
                <a:latin typeface="Cambria" pitchFamily="18" charset="0"/>
              </a:rPr>
              <a:t>их активира</a:t>
            </a:r>
          </a:p>
          <a:p>
            <a:r>
              <a:rPr lang="sr-Cyrl-CS" sz="2400" dirty="0">
                <a:latin typeface="Cambria" pitchFamily="18" charset="0"/>
              </a:rPr>
              <a:t>Спадају у групу рецептора-јонских </a:t>
            </a:r>
            <a:r>
              <a:rPr lang="sr-Cyrl-CS" sz="2400" dirty="0" smtClean="0">
                <a:latin typeface="Cambria" pitchFamily="18" charset="0"/>
              </a:rPr>
              <a:t>канала</a:t>
            </a:r>
          </a:p>
          <a:p>
            <a:r>
              <a:rPr lang="sr-Cyrl-CS" sz="2400" dirty="0" smtClean="0">
                <a:latin typeface="Cambria" pitchFamily="18" charset="0"/>
              </a:rPr>
              <a:t>У АНС–у су локализовани на </a:t>
            </a:r>
            <a:r>
              <a:rPr lang="sr-Cyrl-CS" sz="2400" dirty="0">
                <a:latin typeface="Cambria" pitchFamily="18" charset="0"/>
              </a:rPr>
              <a:t>ганглијским ћелијама и симпатичког и парасимпатичког нервног </a:t>
            </a:r>
            <a:r>
              <a:rPr lang="sr-Cyrl-CS" sz="2400" dirty="0" smtClean="0">
                <a:latin typeface="Cambria" pitchFamily="18" charset="0"/>
              </a:rPr>
              <a:t>система (активира их ацетилхолин)</a:t>
            </a:r>
            <a:endParaRPr lang="en-US" sz="2400" dirty="0" smtClean="0">
              <a:latin typeface="Cambria" pitchFamily="18" charset="0"/>
            </a:endParaRPr>
          </a:p>
          <a:p>
            <a:r>
              <a:rPr lang="sr-Cyrl-CS" sz="2400" dirty="0" smtClean="0">
                <a:latin typeface="Cambria" pitchFamily="18" charset="0"/>
              </a:rPr>
              <a:t>Никотински </a:t>
            </a:r>
            <a:r>
              <a:rPr lang="sr-Cyrl-CS" sz="2400" dirty="0">
                <a:latin typeface="Cambria" pitchFamily="18" charset="0"/>
              </a:rPr>
              <a:t>рецептори се налазе и на ћелијама медуле надбубрега где њихова стимулација доводи до ослобађања </a:t>
            </a:r>
            <a:r>
              <a:rPr lang="sr-Cyrl-CS" sz="2400" dirty="0" smtClean="0">
                <a:latin typeface="Cambria" pitchFamily="18" charset="0"/>
              </a:rPr>
              <a:t>адреналина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279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62038"/>
            <a:ext cx="8075240" cy="854794"/>
          </a:xfrm>
        </p:spPr>
        <p:txBody>
          <a:bodyPr/>
          <a:lstStyle/>
          <a:p>
            <a:r>
              <a:rPr lang="sr-Cyrl-CS" dirty="0" smtClean="0">
                <a:latin typeface="Cambria" pitchFamily="18" charset="0"/>
              </a:rPr>
              <a:t>Мускарински </a:t>
            </a:r>
            <a:r>
              <a:rPr lang="sr-Cyrl-CS" dirty="0">
                <a:latin typeface="Cambria" pitchFamily="18" charset="0"/>
              </a:rPr>
              <a:t>рецептори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09938"/>
          </a:xfrm>
        </p:spPr>
        <p:txBody>
          <a:bodyPr/>
          <a:lstStyle/>
          <a:p>
            <a:r>
              <a:rPr lang="sr-Cyrl-CS" sz="2400" dirty="0" smtClean="0">
                <a:latin typeface="Cambria" pitchFamily="18" charset="0"/>
              </a:rPr>
              <a:t>рецептори везани </a:t>
            </a:r>
            <a:r>
              <a:rPr lang="sr-Cyrl-CS" sz="2400" dirty="0">
                <a:latin typeface="Cambria" pitchFamily="18" charset="0"/>
              </a:rPr>
              <a:t>за </a:t>
            </a:r>
            <a:r>
              <a:rPr lang="sr-Cyrl-CS" sz="2400" dirty="0" smtClean="0">
                <a:latin typeface="Cambria" pitchFamily="18" charset="0"/>
              </a:rPr>
              <a:t>Г-протеине</a:t>
            </a:r>
          </a:p>
          <a:p>
            <a:r>
              <a:rPr lang="sr-Cyrl-CS" sz="2400" dirty="0">
                <a:latin typeface="Cambria" pitchFamily="18" charset="0"/>
              </a:rPr>
              <a:t>активира </a:t>
            </a:r>
            <a:r>
              <a:rPr lang="sr-Cyrl-CS" sz="2400" dirty="0" smtClean="0">
                <a:latin typeface="Cambria" pitchFamily="18" charset="0"/>
              </a:rPr>
              <a:t>их ацетилхолин</a:t>
            </a:r>
          </a:p>
          <a:p>
            <a:r>
              <a:rPr lang="sr-Cyrl-CS" sz="2400" dirty="0">
                <a:latin typeface="Cambria" pitchFamily="18" charset="0"/>
              </a:rPr>
              <a:t>н</a:t>
            </a:r>
            <a:r>
              <a:rPr lang="sr-Cyrl-CS" sz="2400" dirty="0" smtClean="0">
                <a:latin typeface="Cambria" pitchFamily="18" charset="0"/>
              </a:rPr>
              <a:t>а </a:t>
            </a:r>
            <a:r>
              <a:rPr lang="sr-Cyrl-CS" sz="2400" dirty="0">
                <a:latin typeface="Cambria" pitchFamily="18" charset="0"/>
              </a:rPr>
              <a:t>ефекторним ћелијама периферних органа </a:t>
            </a:r>
            <a:endParaRPr lang="sr-Cyrl-CS" sz="2400" dirty="0" smtClean="0">
              <a:latin typeface="Cambria" pitchFamily="18" charset="0"/>
            </a:endParaRPr>
          </a:p>
          <a:p>
            <a:r>
              <a:rPr lang="sr-Cyrl-CS" sz="2400" dirty="0" smtClean="0">
                <a:latin typeface="Cambria" pitchFamily="18" charset="0"/>
              </a:rPr>
              <a:t>5 </a:t>
            </a:r>
            <a:r>
              <a:rPr lang="sr-Cyrl-CS" sz="2400" dirty="0">
                <a:latin typeface="Cambria" pitchFamily="18" charset="0"/>
              </a:rPr>
              <a:t>типова </a:t>
            </a:r>
            <a:r>
              <a:rPr lang="sr-Cyrl-CS" sz="2400" dirty="0" smtClean="0">
                <a:latin typeface="Cambria" pitchFamily="18" charset="0"/>
              </a:rPr>
              <a:t>мускаринских рецептора: М</a:t>
            </a:r>
            <a:r>
              <a:rPr lang="sr-Cyrl-CS" sz="2400" baseline="-25000" dirty="0" smtClean="0">
                <a:latin typeface="Cambria" pitchFamily="18" charset="0"/>
              </a:rPr>
              <a:t>1</a:t>
            </a:r>
            <a:r>
              <a:rPr lang="sr-Cyrl-CS" sz="2400" dirty="0">
                <a:latin typeface="Cambria" pitchFamily="18" charset="0"/>
              </a:rPr>
              <a:t>, М</a:t>
            </a:r>
            <a:r>
              <a:rPr lang="sr-Cyrl-CS" sz="2400" baseline="-25000" dirty="0">
                <a:latin typeface="Cambria" pitchFamily="18" charset="0"/>
              </a:rPr>
              <a:t>2</a:t>
            </a:r>
            <a:r>
              <a:rPr lang="sr-Cyrl-CS" sz="2400" dirty="0">
                <a:latin typeface="Cambria" pitchFamily="18" charset="0"/>
              </a:rPr>
              <a:t>, М</a:t>
            </a:r>
            <a:r>
              <a:rPr lang="sr-Cyrl-CS" sz="2400" baseline="-25000" dirty="0">
                <a:latin typeface="Cambria" pitchFamily="18" charset="0"/>
              </a:rPr>
              <a:t>3</a:t>
            </a:r>
            <a:r>
              <a:rPr lang="sr-Cyrl-CS" sz="2400" dirty="0">
                <a:latin typeface="Cambria" pitchFamily="18" charset="0"/>
              </a:rPr>
              <a:t>, М</a:t>
            </a:r>
            <a:r>
              <a:rPr lang="sr-Cyrl-CS" sz="2400" baseline="-25000" dirty="0">
                <a:latin typeface="Cambria" pitchFamily="18" charset="0"/>
              </a:rPr>
              <a:t>4</a:t>
            </a:r>
            <a:r>
              <a:rPr lang="sr-Cyrl-CS" sz="2400" dirty="0">
                <a:latin typeface="Cambria" pitchFamily="18" charset="0"/>
              </a:rPr>
              <a:t>, </a:t>
            </a:r>
            <a:r>
              <a:rPr lang="sr-Cyrl-CS" sz="2400" dirty="0" smtClean="0">
                <a:latin typeface="Cambria" pitchFamily="18" charset="0"/>
              </a:rPr>
              <a:t>М</a:t>
            </a:r>
            <a:r>
              <a:rPr lang="sr-Cyrl-CS" sz="2400" baseline="-25000" dirty="0" smtClean="0">
                <a:latin typeface="Cambria" pitchFamily="18" charset="0"/>
              </a:rPr>
              <a:t>5</a:t>
            </a:r>
          </a:p>
          <a:p>
            <a:r>
              <a:rPr lang="sr-Cyrl-CS" sz="2400" dirty="0" smtClean="0">
                <a:latin typeface="Cambria" pitchFamily="18" charset="0"/>
              </a:rPr>
              <a:t>Стимулација </a:t>
            </a:r>
            <a:r>
              <a:rPr lang="sr-Cyrl-CS" sz="2400" b="1" dirty="0">
                <a:latin typeface="Cambria" pitchFamily="18" charset="0"/>
              </a:rPr>
              <a:t>М</a:t>
            </a:r>
            <a:r>
              <a:rPr lang="sr-Cyrl-CS" sz="2400" b="1" baseline="-25000" dirty="0">
                <a:latin typeface="Cambria" pitchFamily="18" charset="0"/>
              </a:rPr>
              <a:t>1</a:t>
            </a:r>
            <a:r>
              <a:rPr lang="sr-Cyrl-CS" sz="2400" b="1" dirty="0">
                <a:latin typeface="Cambria" pitchFamily="18" charset="0"/>
              </a:rPr>
              <a:t>, М</a:t>
            </a:r>
            <a:r>
              <a:rPr lang="sr-Cyrl-CS" sz="2400" b="1" baseline="-25000" dirty="0">
                <a:latin typeface="Cambria" pitchFamily="18" charset="0"/>
              </a:rPr>
              <a:t>3</a:t>
            </a:r>
            <a:r>
              <a:rPr lang="sr-Cyrl-CS" sz="2400" b="1" dirty="0">
                <a:latin typeface="Cambria" pitchFamily="18" charset="0"/>
              </a:rPr>
              <a:t> и М</a:t>
            </a:r>
            <a:r>
              <a:rPr lang="sr-Cyrl-CS" sz="2400" b="1" baseline="-25000" dirty="0">
                <a:latin typeface="Cambria" pitchFamily="18" charset="0"/>
              </a:rPr>
              <a:t>5</a:t>
            </a:r>
            <a:r>
              <a:rPr lang="sr-Cyrl-CS" sz="2400" dirty="0">
                <a:latin typeface="Cambria" pitchFamily="18" charset="0"/>
              </a:rPr>
              <a:t> рецептора повећава концентрацију  </a:t>
            </a:r>
            <a:r>
              <a:rPr lang="sr-Cyrl-CS" sz="2400" dirty="0" smtClean="0">
                <a:latin typeface="Cambria" pitchFamily="18" charset="0"/>
              </a:rPr>
              <a:t>ИП</a:t>
            </a:r>
            <a:r>
              <a:rPr lang="sr-Cyrl-CS" sz="2400" baseline="-25000" dirty="0" smtClean="0">
                <a:latin typeface="Cambria" pitchFamily="18" charset="0"/>
              </a:rPr>
              <a:t>3</a:t>
            </a:r>
            <a:r>
              <a:rPr lang="sr-Cyrl-CS" sz="2400" dirty="0" smtClean="0">
                <a:latin typeface="Cambria" pitchFamily="18" charset="0"/>
              </a:rPr>
              <a:t> и ДАГ-а </a:t>
            </a:r>
            <a:r>
              <a:rPr lang="sr-Cyrl-CS" sz="2400" dirty="0">
                <a:latin typeface="Cambria" pitchFamily="18" charset="0"/>
              </a:rPr>
              <a:t>у цитоплазми (што доводи до пораста концентрације калцијума у цитоплазми), и активира аденилат </a:t>
            </a:r>
            <a:r>
              <a:rPr lang="sr-Cyrl-CS" sz="2400" dirty="0" smtClean="0">
                <a:latin typeface="Cambria" pitchFamily="18" charset="0"/>
              </a:rPr>
              <a:t>циклазу</a:t>
            </a:r>
            <a:endParaRPr lang="sr-Cyrl-CS" sz="2400" dirty="0">
              <a:latin typeface="Cambria" pitchFamily="18" charset="0"/>
            </a:endParaRPr>
          </a:p>
          <a:p>
            <a:r>
              <a:rPr lang="sr-Cyrl-CS" sz="2400" dirty="0" smtClean="0">
                <a:latin typeface="Cambria" pitchFamily="18" charset="0"/>
              </a:rPr>
              <a:t>стимулација </a:t>
            </a:r>
            <a:r>
              <a:rPr lang="sr-Cyrl-CS" sz="2400" b="1" dirty="0">
                <a:latin typeface="Cambria" pitchFamily="18" charset="0"/>
              </a:rPr>
              <a:t>М</a:t>
            </a:r>
            <a:r>
              <a:rPr lang="sr-Cyrl-CS" sz="2400" b="1" baseline="-25000" dirty="0">
                <a:latin typeface="Cambria" pitchFamily="18" charset="0"/>
              </a:rPr>
              <a:t>2</a:t>
            </a:r>
            <a:r>
              <a:rPr lang="sr-Cyrl-CS" sz="2400" b="1" dirty="0">
                <a:latin typeface="Cambria" pitchFamily="18" charset="0"/>
              </a:rPr>
              <a:t> и М</a:t>
            </a:r>
            <a:r>
              <a:rPr lang="sr-Cyrl-CS" sz="2400" b="1" baseline="-25000" dirty="0">
                <a:latin typeface="Cambria" pitchFamily="18" charset="0"/>
              </a:rPr>
              <a:t>4</a:t>
            </a:r>
            <a:r>
              <a:rPr lang="sr-Cyrl-CS" sz="2400" dirty="0">
                <a:latin typeface="Cambria" pitchFamily="18" charset="0"/>
              </a:rPr>
              <a:t> рецептора инхибира активност аденилат циклазе (стимулација М</a:t>
            </a:r>
            <a:r>
              <a:rPr lang="sr-Cyrl-CS" sz="2400" baseline="-25000" dirty="0">
                <a:latin typeface="Cambria" pitchFamily="18" charset="0"/>
              </a:rPr>
              <a:t>2</a:t>
            </a:r>
            <a:r>
              <a:rPr lang="sr-Cyrl-CS" sz="2400" dirty="0">
                <a:latin typeface="Cambria" pitchFamily="18" charset="0"/>
              </a:rPr>
              <a:t> рецептора додатно отвара канале за јоне калијума). </a:t>
            </a:r>
            <a:endParaRPr lang="en-US" sz="24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295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Cambria" pitchFamily="18" charset="0"/>
              </a:rPr>
              <a:t>Алфа и бета адренергички рецептори 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348880"/>
            <a:ext cx="8363272" cy="4464670"/>
          </a:xfrm>
        </p:spPr>
        <p:txBody>
          <a:bodyPr/>
          <a:lstStyle/>
          <a:p>
            <a:r>
              <a:rPr lang="sr-Cyrl-RS" sz="2400" dirty="0" smtClean="0">
                <a:latin typeface="Cambria" pitchFamily="18" charset="0"/>
              </a:rPr>
              <a:t>Група рецептора везана за Г протеине</a:t>
            </a:r>
          </a:p>
          <a:p>
            <a:r>
              <a:rPr lang="sr-Cyrl-RS" sz="2400" i="1" dirty="0" smtClean="0">
                <a:solidFill>
                  <a:srgbClr val="00B050"/>
                </a:solidFill>
                <a:latin typeface="Cambria" pitchFamily="18" charset="0"/>
              </a:rPr>
              <a:t>Алфа 1</a:t>
            </a:r>
            <a:r>
              <a:rPr lang="sr-Cyrl-RS" sz="2400" dirty="0" smtClean="0">
                <a:latin typeface="Cambria" pitchFamily="18" charset="0"/>
              </a:rPr>
              <a:t>- на мембрани глатких мишића крвних судова, на глатким мишићним ћелијама сфинктера у ГИТ-у итд. </a:t>
            </a:r>
          </a:p>
          <a:p>
            <a:r>
              <a:rPr lang="sr-Cyrl-RS" sz="2400" i="1" dirty="0">
                <a:solidFill>
                  <a:srgbClr val="00B050"/>
                </a:solidFill>
                <a:latin typeface="Cambria" pitchFamily="18" charset="0"/>
              </a:rPr>
              <a:t>А</a:t>
            </a:r>
            <a:r>
              <a:rPr lang="sr-Cyrl-RS" sz="2400" i="1" dirty="0" smtClean="0">
                <a:solidFill>
                  <a:srgbClr val="00B050"/>
                </a:solidFill>
                <a:latin typeface="Cambria" pitchFamily="18" charset="0"/>
              </a:rPr>
              <a:t>лфа 2</a:t>
            </a:r>
            <a:r>
              <a:rPr lang="sr-Cyrl-RS" sz="2400" dirty="0" smtClean="0">
                <a:solidFill>
                  <a:srgbClr val="00B050"/>
                </a:solidFill>
                <a:latin typeface="Cambria" pitchFamily="18" charset="0"/>
              </a:rPr>
              <a:t> </a:t>
            </a:r>
            <a:r>
              <a:rPr lang="sr-Cyrl-RS" sz="2400" dirty="0" smtClean="0">
                <a:latin typeface="Cambria" pitchFamily="18" charset="0"/>
              </a:rPr>
              <a:t>– на пресинаптичким нервним завршецима (регулишу ослобађање НОР-а)</a:t>
            </a:r>
          </a:p>
          <a:p>
            <a:r>
              <a:rPr lang="sr-Cyrl-RS" sz="2400" i="1" dirty="0" smtClean="0">
                <a:solidFill>
                  <a:srgbClr val="FF0000"/>
                </a:solidFill>
                <a:latin typeface="Cambria" pitchFamily="18" charset="0"/>
              </a:rPr>
              <a:t>Бета 1 </a:t>
            </a:r>
            <a:r>
              <a:rPr lang="sr-Cyrl-RS" sz="2400" dirty="0" smtClean="0">
                <a:latin typeface="Cambria" pitchFamily="18" charset="0"/>
              </a:rPr>
              <a:t>– у срцу и бубрезима</a:t>
            </a:r>
          </a:p>
          <a:p>
            <a:r>
              <a:rPr lang="sr-Cyrl-RS" sz="2400" i="1" dirty="0" smtClean="0">
                <a:solidFill>
                  <a:srgbClr val="FF0000"/>
                </a:solidFill>
                <a:latin typeface="Cambria" pitchFamily="18" charset="0"/>
              </a:rPr>
              <a:t>Бета 2</a:t>
            </a:r>
            <a:r>
              <a:rPr lang="sr-Cyrl-RS" sz="2400" dirty="0" smtClean="0">
                <a:latin typeface="Cambria" pitchFamily="18" charset="0"/>
              </a:rPr>
              <a:t> – у бронхијама, утерусу, мокраћној бешици, крвним судовима екстремитета (вазодилатација)</a:t>
            </a:r>
          </a:p>
          <a:p>
            <a:r>
              <a:rPr lang="sr-Cyrl-RS" sz="2400" i="1" dirty="0" smtClean="0">
                <a:solidFill>
                  <a:srgbClr val="FF0000"/>
                </a:solidFill>
                <a:latin typeface="Cambria" pitchFamily="18" charset="0"/>
              </a:rPr>
              <a:t>Бета 3</a:t>
            </a:r>
            <a:r>
              <a:rPr lang="sr-Cyrl-RS" sz="2400" dirty="0" smtClean="0">
                <a:latin typeface="Cambria" pitchFamily="18" charset="0"/>
              </a:rPr>
              <a:t> – на ћелијама масног ткива (стимулишу липолизу)</a:t>
            </a:r>
          </a:p>
          <a:p>
            <a:endParaRPr lang="sr-Cyrl-RS" sz="2400" dirty="0" smtClean="0">
              <a:latin typeface="Cambria" pitchFamily="18" charset="0"/>
            </a:endParaRP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325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200" dirty="0">
                <a:latin typeface="Cambria" pitchFamily="18" charset="0"/>
              </a:rPr>
              <a:t>Директни агонисти мускаринских рецептора (</a:t>
            </a:r>
            <a:r>
              <a:rPr lang="sr-Cyrl-CS" sz="3200" dirty="0" smtClean="0">
                <a:latin typeface="Cambria" pitchFamily="18" charset="0"/>
              </a:rPr>
              <a:t>директни </a:t>
            </a:r>
            <a:r>
              <a:rPr lang="sr-Cyrl-CS" sz="3200" dirty="0">
                <a:latin typeface="Cambria" pitchFamily="18" charset="0"/>
              </a:rPr>
              <a:t>холиномиметици</a:t>
            </a:r>
            <a:r>
              <a:rPr lang="sr-Cyrl-CS" sz="3200" dirty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400" dirty="0">
                <a:latin typeface="Cambria" pitchFamily="18" charset="0"/>
              </a:rPr>
              <a:t>делују на </a:t>
            </a:r>
            <a:r>
              <a:rPr lang="sr-Cyrl-CS" sz="2400" dirty="0" smtClean="0">
                <a:latin typeface="Cambria" pitchFamily="18" charset="0"/>
              </a:rPr>
              <a:t>мускаринске </a:t>
            </a:r>
            <a:r>
              <a:rPr lang="sr-Cyrl-CS" sz="2400" dirty="0">
                <a:latin typeface="Cambria" pitchFamily="18" charset="0"/>
              </a:rPr>
              <a:t>рецепторе као и ацетилхолин, али су </a:t>
            </a:r>
            <a:r>
              <a:rPr lang="sr-Cyrl-CS" sz="2400" dirty="0" smtClean="0">
                <a:latin typeface="Cambria" pitchFamily="18" charset="0"/>
              </a:rPr>
              <a:t>отпорниј</a:t>
            </a:r>
            <a:r>
              <a:rPr lang="sr-Cyrl-RS" sz="2400" dirty="0">
                <a:latin typeface="Cambria" pitchFamily="18" charset="0"/>
              </a:rPr>
              <a:t>и</a:t>
            </a:r>
            <a:r>
              <a:rPr lang="sr-Cyrl-CS" sz="2400" dirty="0" smtClean="0">
                <a:latin typeface="Cambria" pitchFamily="18" charset="0"/>
              </a:rPr>
              <a:t> </a:t>
            </a:r>
            <a:r>
              <a:rPr lang="sr-Cyrl-CS" sz="2400" dirty="0">
                <a:latin typeface="Cambria" pitchFamily="18" charset="0"/>
              </a:rPr>
              <a:t>на дејство </a:t>
            </a:r>
            <a:r>
              <a:rPr lang="sr-Cyrl-CS" sz="2400" dirty="0" smtClean="0">
                <a:latin typeface="Cambria" pitchFamily="18" charset="0"/>
              </a:rPr>
              <a:t>ацетилхолинестеразе</a:t>
            </a:r>
          </a:p>
          <a:p>
            <a:r>
              <a:rPr lang="sr-Cyrl-CS" sz="2400" dirty="0" smtClean="0">
                <a:latin typeface="Cambria" pitchFamily="18" charset="0"/>
              </a:rPr>
              <a:t>пилокарпин (природна супстанца)- терцијарни амин </a:t>
            </a:r>
          </a:p>
          <a:p>
            <a:r>
              <a:rPr lang="sr-Cyrl-CS" sz="2400" dirty="0" smtClean="0">
                <a:latin typeface="Cambria" pitchFamily="18" charset="0"/>
              </a:rPr>
              <a:t>естри холина (синтетски): </a:t>
            </a:r>
            <a:r>
              <a:rPr lang="sr-Cyrl-CS" sz="2400" dirty="0">
                <a:latin typeface="Cambria" pitchFamily="18" charset="0"/>
              </a:rPr>
              <a:t>метанехол, бетанехол и </a:t>
            </a:r>
            <a:r>
              <a:rPr lang="sr-Cyrl-CS" sz="2400" dirty="0" smtClean="0">
                <a:latin typeface="Cambria" pitchFamily="18" charset="0"/>
              </a:rPr>
              <a:t>карбахол-могу </a:t>
            </a:r>
            <a:r>
              <a:rPr lang="sr-Cyrl-CS" sz="2400" dirty="0">
                <a:latin typeface="Cambria" pitchFamily="18" charset="0"/>
              </a:rPr>
              <a:t>се употребити клинички јер им дејство траје довољно дуго </a:t>
            </a:r>
            <a:endParaRPr lang="sr-Cyrl-CS" sz="2400" dirty="0" smtClean="0">
              <a:latin typeface="Cambria" pitchFamily="18" charset="0"/>
            </a:endParaRPr>
          </a:p>
          <a:p>
            <a:r>
              <a:rPr lang="sr-Cyrl-CS" sz="2400" dirty="0" smtClean="0">
                <a:latin typeface="Cambria" pitchFamily="18" charset="0"/>
              </a:rPr>
              <a:t>пилокарпин</a:t>
            </a:r>
            <a:r>
              <a:rPr lang="sr-Cyrl-CS" sz="2400" dirty="0">
                <a:latin typeface="Cambria" pitchFamily="18" charset="0"/>
              </a:rPr>
              <a:t>, метахолин и бетанехол </a:t>
            </a:r>
            <a:r>
              <a:rPr lang="sr-Cyrl-CS" sz="2400" dirty="0" smtClean="0">
                <a:latin typeface="Cambria" pitchFamily="18" charset="0"/>
              </a:rPr>
              <a:t>-селективни </a:t>
            </a:r>
            <a:r>
              <a:rPr lang="sr-Cyrl-CS" sz="2400" dirty="0">
                <a:latin typeface="Cambria" pitchFamily="18" charset="0"/>
              </a:rPr>
              <a:t>агонисти мускаринских рецептора, </a:t>
            </a:r>
            <a:r>
              <a:rPr lang="sr-Cyrl-CS" sz="2400" dirty="0" smtClean="0">
                <a:latin typeface="Cambria" pitchFamily="18" charset="0"/>
              </a:rPr>
              <a:t> док карбахол </a:t>
            </a:r>
            <a:r>
              <a:rPr lang="sr-Cyrl-CS" sz="2400" dirty="0">
                <a:latin typeface="Cambria" pitchFamily="18" charset="0"/>
              </a:rPr>
              <a:t>активира и никотинске и мускаринске </a:t>
            </a:r>
            <a:r>
              <a:rPr lang="sr-Cyrl-CS" sz="2400" dirty="0" smtClean="0">
                <a:latin typeface="Cambria" pitchFamily="18" charset="0"/>
              </a:rPr>
              <a:t>рецепторе</a:t>
            </a:r>
            <a:endParaRPr lang="en-US" sz="2400" dirty="0">
              <a:latin typeface="Cambria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752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6639</TotalTime>
  <Words>2150</Words>
  <Application>Microsoft Office PowerPoint</Application>
  <PresentationFormat>On-screen Show (4:3)</PresentationFormat>
  <Paragraphs>218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2_Default Design</vt:lpstr>
      <vt:lpstr>АУТОНОМНИ (ВЕГЕТАТИВНИ) НЕРВНИ СИСТЕМ Холинергички и антихолинергички лекови Адренергички и антиадренергички лекови </vt:lpstr>
      <vt:lpstr>Аутономни нервни систем (АНС)</vt:lpstr>
      <vt:lpstr>АНС - Парасимпатикус</vt:lpstr>
      <vt:lpstr>АНС - Симпатикус</vt:lpstr>
      <vt:lpstr>Дејство симпатикуса и парасимпатикуса на различите органе </vt:lpstr>
      <vt:lpstr>Рецептори у АНС-у Никотински рецептори </vt:lpstr>
      <vt:lpstr>Мускарински рецептори</vt:lpstr>
      <vt:lpstr>Алфа и бета адренергички рецептори </vt:lpstr>
      <vt:lpstr>Директни агонисти мускаринских рецептора (директни холиномиметици)</vt:lpstr>
      <vt:lpstr>Клиничка примена директних холиномиметика</vt:lpstr>
      <vt:lpstr>Инхибитори ацетилхолинестеразе</vt:lpstr>
      <vt:lpstr>Инхибитори ацетилхолинестеразе Клиничка примена </vt:lpstr>
      <vt:lpstr>Блокатори мускаринских рецептора</vt:lpstr>
      <vt:lpstr>Директни симпатомиметици </vt:lpstr>
      <vt:lpstr>Индиректни симпатомиметици </vt:lpstr>
      <vt:lpstr>Блокатори алфа рецептора</vt:lpstr>
      <vt:lpstr>Блокатори бета рецептора</vt:lpstr>
      <vt:lpstr>Фармаколошка дејства бета блокатора </vt:lpstr>
      <vt:lpstr>ВЕЖБЕ</vt:lpstr>
      <vt:lpstr>Фармакологија ока</vt:lpstr>
      <vt:lpstr>АНС у оку</vt:lpstr>
      <vt:lpstr>МИДРИЈАТИЦИ</vt:lpstr>
      <vt:lpstr>ГЛАУКОМ</vt:lpstr>
      <vt:lpstr>Терапија акутног глаукома</vt:lpstr>
      <vt:lpstr>Терапија хроничног глаукома</vt:lpstr>
      <vt:lpstr>Инхибитори карбоанхидразе</vt:lpstr>
      <vt:lpstr>Простагландини  у терапији глаукома</vt:lpstr>
      <vt:lpstr>Новине у терапији глаукома</vt:lpstr>
      <vt:lpstr>ХИСТАМИН</vt:lpstr>
      <vt:lpstr>Дејства хистамина</vt:lpstr>
      <vt:lpstr>Антагонизовање дејства хистамина</vt:lpstr>
      <vt:lpstr>H1 aнтихистаминици</vt:lpstr>
      <vt:lpstr>H1 aнтихистаминици</vt:lpstr>
      <vt:lpstr>H1 антихистаминици  нежељена дејства</vt:lpstr>
      <vt:lpstr>H2 антихистаминици</vt:lpstr>
      <vt:lpstr>СЕРОТОНИН</vt:lpstr>
      <vt:lpstr>Серотонински(5-HT) рецептори</vt:lpstr>
      <vt:lpstr>СЕРОТОНИНСКИ АГОНИСТИ</vt:lpstr>
      <vt:lpstr>СЕРОТОНИНСКИ  АНТАГОНИСТИ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Етички принципи у истраживањима</dc:title>
  <dc:creator>Srdjan Stefanovic</dc:creator>
  <cp:lastModifiedBy>Marko</cp:lastModifiedBy>
  <cp:revision>93</cp:revision>
  <dcterms:created xsi:type="dcterms:W3CDTF">2017-01-10T19:43:28Z</dcterms:created>
  <dcterms:modified xsi:type="dcterms:W3CDTF">2017-01-30T12:08:31Z</dcterms:modified>
</cp:coreProperties>
</file>